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doc" ContentType="application/msword"/>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281" r:id="rId3"/>
    <p:sldId id="259" r:id="rId4"/>
    <p:sldId id="294" r:id="rId5"/>
    <p:sldId id="295" r:id="rId6"/>
    <p:sldId id="296" r:id="rId7"/>
    <p:sldId id="298" r:id="rId8"/>
    <p:sldId id="288" r:id="rId9"/>
    <p:sldId id="306" r:id="rId10"/>
    <p:sldId id="300" r:id="rId11"/>
    <p:sldId id="304" r:id="rId12"/>
    <p:sldId id="309" r:id="rId13"/>
    <p:sldId id="286" r:id="rId14"/>
    <p:sldId id="267" r:id="rId15"/>
    <p:sldId id="268" r:id="rId16"/>
    <p:sldId id="290" r:id="rId17"/>
    <p:sldId id="289" r:id="rId18"/>
    <p:sldId id="297" r:id="rId19"/>
    <p:sldId id="307" r:id="rId20"/>
    <p:sldId id="287" r:id="rId21"/>
    <p:sldId id="280" r:id="rId22"/>
    <p:sldId id="269" r:id="rId23"/>
    <p:sldId id="270" r:id="rId24"/>
    <p:sldId id="308" r:id="rId25"/>
    <p:sldId id="260" r:id="rId26"/>
    <p:sldId id="261" r:id="rId27"/>
    <p:sldId id="262" r:id="rId28"/>
    <p:sldId id="263" r:id="rId29"/>
    <p:sldId id="264" r:id="rId30"/>
    <p:sldId id="282" r:id="rId31"/>
    <p:sldId id="265" r:id="rId32"/>
    <p:sldId id="266" r:id="rId33"/>
    <p:sldId id="299" r:id="rId34"/>
    <p:sldId id="277" r:id="rId35"/>
    <p:sldId id="271" r:id="rId36"/>
    <p:sldId id="273" r:id="rId37"/>
    <p:sldId id="284" r:id="rId38"/>
    <p:sldId id="272" r:id="rId39"/>
    <p:sldId id="285" r:id="rId40"/>
    <p:sldId id="292" r:id="rId41"/>
    <p:sldId id="274" r:id="rId42"/>
    <p:sldId id="275" r:id="rId43"/>
    <p:sldId id="276" r:id="rId44"/>
    <p:sldId id="303" r:id="rId45"/>
    <p:sldId id="302" r:id="rId46"/>
    <p:sldId id="301" r:id="rId47"/>
    <p:sldId id="283" r:id="rId48"/>
    <p:sldId id="278" r:id="rId49"/>
    <p:sldId id="279" r:id="rId50"/>
    <p:sldId id="293"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58E589-267E-449C-BF4C-37F5274CEE9D}" type="datetimeFigureOut">
              <a:rPr lang="en-US" smtClean="0"/>
              <a:t>3/29/2014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DD9919-6D93-49E0-9F75-C48CD3A55C27}" type="slidenum">
              <a:rPr lang="en-US" smtClean="0"/>
              <a:t>‹#›</a:t>
            </a:fld>
            <a:endParaRPr lang="en-US" dirty="0"/>
          </a:p>
        </p:txBody>
      </p:sp>
    </p:spTree>
    <p:extLst>
      <p:ext uri="{BB962C8B-B14F-4D97-AF65-F5344CB8AC3E}">
        <p14:creationId xmlns:p14="http://schemas.microsoft.com/office/powerpoint/2010/main" val="2865761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DD9919-6D93-49E0-9F75-C48CD3A55C27}" type="slidenum">
              <a:rPr lang="en-US" smtClean="0"/>
              <a:t>3</a:t>
            </a:fld>
            <a:endParaRPr lang="en-US" dirty="0"/>
          </a:p>
        </p:txBody>
      </p:sp>
    </p:spTree>
    <p:extLst>
      <p:ext uri="{BB962C8B-B14F-4D97-AF65-F5344CB8AC3E}">
        <p14:creationId xmlns:p14="http://schemas.microsoft.com/office/powerpoint/2010/main" val="1349899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2B0FF4-F7EE-4628-9D91-AB79C5E6F3A7}" type="datetimeFigureOut">
              <a:rPr lang="en-US" smtClean="0"/>
              <a:t>3/29/2014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7723E0-3442-4DD9-8B99-7C910E8DCF2F}" type="slidenum">
              <a:rPr lang="en-US" smtClean="0"/>
              <a:t>‹#›</a:t>
            </a:fld>
            <a:endParaRPr lang="en-US" dirty="0"/>
          </a:p>
        </p:txBody>
      </p:sp>
    </p:spTree>
    <p:extLst>
      <p:ext uri="{BB962C8B-B14F-4D97-AF65-F5344CB8AC3E}">
        <p14:creationId xmlns:p14="http://schemas.microsoft.com/office/powerpoint/2010/main" val="3802920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2B0FF4-F7EE-4628-9D91-AB79C5E6F3A7}" type="datetimeFigureOut">
              <a:rPr lang="en-US" smtClean="0"/>
              <a:t>3/29/2014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7723E0-3442-4DD9-8B99-7C910E8DCF2F}" type="slidenum">
              <a:rPr lang="en-US" smtClean="0"/>
              <a:t>‹#›</a:t>
            </a:fld>
            <a:endParaRPr lang="en-US" dirty="0"/>
          </a:p>
        </p:txBody>
      </p:sp>
    </p:spTree>
    <p:extLst>
      <p:ext uri="{BB962C8B-B14F-4D97-AF65-F5344CB8AC3E}">
        <p14:creationId xmlns:p14="http://schemas.microsoft.com/office/powerpoint/2010/main" val="162748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2B0FF4-F7EE-4628-9D91-AB79C5E6F3A7}" type="datetimeFigureOut">
              <a:rPr lang="en-US" smtClean="0"/>
              <a:t>3/29/2014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7723E0-3442-4DD9-8B99-7C910E8DCF2F}" type="slidenum">
              <a:rPr lang="en-US" smtClean="0"/>
              <a:t>‹#›</a:t>
            </a:fld>
            <a:endParaRPr lang="en-US" dirty="0"/>
          </a:p>
        </p:txBody>
      </p:sp>
    </p:spTree>
    <p:extLst>
      <p:ext uri="{BB962C8B-B14F-4D97-AF65-F5344CB8AC3E}">
        <p14:creationId xmlns:p14="http://schemas.microsoft.com/office/powerpoint/2010/main" val="321725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2B0FF4-F7EE-4628-9D91-AB79C5E6F3A7}" type="datetimeFigureOut">
              <a:rPr lang="en-US" smtClean="0"/>
              <a:t>3/29/2014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7723E0-3442-4DD9-8B99-7C910E8DCF2F}" type="slidenum">
              <a:rPr lang="en-US" smtClean="0"/>
              <a:t>‹#›</a:t>
            </a:fld>
            <a:endParaRPr lang="en-US" dirty="0"/>
          </a:p>
        </p:txBody>
      </p:sp>
    </p:spTree>
    <p:extLst>
      <p:ext uri="{BB962C8B-B14F-4D97-AF65-F5344CB8AC3E}">
        <p14:creationId xmlns:p14="http://schemas.microsoft.com/office/powerpoint/2010/main" val="33025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2B0FF4-F7EE-4628-9D91-AB79C5E6F3A7}" type="datetimeFigureOut">
              <a:rPr lang="en-US" smtClean="0"/>
              <a:t>3/29/2014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A7723E0-3442-4DD9-8B99-7C910E8DCF2F}" type="slidenum">
              <a:rPr lang="en-US" smtClean="0"/>
              <a:t>‹#›</a:t>
            </a:fld>
            <a:endParaRPr lang="en-US" dirty="0"/>
          </a:p>
        </p:txBody>
      </p:sp>
    </p:spTree>
    <p:extLst>
      <p:ext uri="{BB962C8B-B14F-4D97-AF65-F5344CB8AC3E}">
        <p14:creationId xmlns:p14="http://schemas.microsoft.com/office/powerpoint/2010/main" val="3467713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2B0FF4-F7EE-4628-9D91-AB79C5E6F3A7}" type="datetimeFigureOut">
              <a:rPr lang="en-US" smtClean="0"/>
              <a:t>3/29/2014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A7723E0-3442-4DD9-8B99-7C910E8DCF2F}" type="slidenum">
              <a:rPr lang="en-US" smtClean="0"/>
              <a:t>‹#›</a:t>
            </a:fld>
            <a:endParaRPr lang="en-US" dirty="0"/>
          </a:p>
        </p:txBody>
      </p:sp>
    </p:spTree>
    <p:extLst>
      <p:ext uri="{BB962C8B-B14F-4D97-AF65-F5344CB8AC3E}">
        <p14:creationId xmlns:p14="http://schemas.microsoft.com/office/powerpoint/2010/main" val="17708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2B0FF4-F7EE-4628-9D91-AB79C5E6F3A7}" type="datetimeFigureOut">
              <a:rPr lang="en-US" smtClean="0"/>
              <a:t>3/29/2014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A7723E0-3442-4DD9-8B99-7C910E8DCF2F}" type="slidenum">
              <a:rPr lang="en-US" smtClean="0"/>
              <a:t>‹#›</a:t>
            </a:fld>
            <a:endParaRPr lang="en-US" dirty="0"/>
          </a:p>
        </p:txBody>
      </p:sp>
    </p:spTree>
    <p:extLst>
      <p:ext uri="{BB962C8B-B14F-4D97-AF65-F5344CB8AC3E}">
        <p14:creationId xmlns:p14="http://schemas.microsoft.com/office/powerpoint/2010/main" val="301012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2B0FF4-F7EE-4628-9D91-AB79C5E6F3A7}" type="datetimeFigureOut">
              <a:rPr lang="en-US" smtClean="0"/>
              <a:t>3/29/2014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7723E0-3442-4DD9-8B99-7C910E8DCF2F}" type="slidenum">
              <a:rPr lang="en-US" smtClean="0"/>
              <a:t>‹#›</a:t>
            </a:fld>
            <a:endParaRPr lang="en-US" dirty="0"/>
          </a:p>
        </p:txBody>
      </p:sp>
    </p:spTree>
    <p:extLst>
      <p:ext uri="{BB962C8B-B14F-4D97-AF65-F5344CB8AC3E}">
        <p14:creationId xmlns:p14="http://schemas.microsoft.com/office/powerpoint/2010/main" val="4007950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2B0FF4-F7EE-4628-9D91-AB79C5E6F3A7}" type="datetimeFigureOut">
              <a:rPr lang="en-US" smtClean="0"/>
              <a:t>3/29/2014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7723E0-3442-4DD9-8B99-7C910E8DCF2F}" type="slidenum">
              <a:rPr lang="en-US" smtClean="0"/>
              <a:t>‹#›</a:t>
            </a:fld>
            <a:endParaRPr lang="en-US" dirty="0"/>
          </a:p>
        </p:txBody>
      </p:sp>
    </p:spTree>
    <p:extLst>
      <p:ext uri="{BB962C8B-B14F-4D97-AF65-F5344CB8AC3E}">
        <p14:creationId xmlns:p14="http://schemas.microsoft.com/office/powerpoint/2010/main" val="2304325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2B0FF4-F7EE-4628-9D91-AB79C5E6F3A7}" type="datetimeFigureOut">
              <a:rPr lang="en-US" smtClean="0"/>
              <a:t>3/29/2014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7723E0-3442-4DD9-8B99-7C910E8DCF2F}" type="slidenum">
              <a:rPr lang="en-US" smtClean="0"/>
              <a:t>‹#›</a:t>
            </a:fld>
            <a:endParaRPr lang="en-US" dirty="0"/>
          </a:p>
        </p:txBody>
      </p:sp>
    </p:spTree>
    <p:extLst>
      <p:ext uri="{BB962C8B-B14F-4D97-AF65-F5344CB8AC3E}">
        <p14:creationId xmlns:p14="http://schemas.microsoft.com/office/powerpoint/2010/main" val="1272758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2B0FF4-F7EE-4628-9D91-AB79C5E6F3A7}" type="datetimeFigureOut">
              <a:rPr lang="en-US" smtClean="0"/>
              <a:t>3/29/2014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7723E0-3442-4DD9-8B99-7C910E8DCF2F}" type="slidenum">
              <a:rPr lang="en-US" smtClean="0"/>
              <a:t>‹#›</a:t>
            </a:fld>
            <a:endParaRPr lang="en-US" dirty="0"/>
          </a:p>
        </p:txBody>
      </p:sp>
    </p:spTree>
    <p:extLst>
      <p:ext uri="{BB962C8B-B14F-4D97-AF65-F5344CB8AC3E}">
        <p14:creationId xmlns:p14="http://schemas.microsoft.com/office/powerpoint/2010/main" val="1893409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2B0FF4-F7EE-4628-9D91-AB79C5E6F3A7}" type="datetimeFigureOut">
              <a:rPr lang="en-US" smtClean="0"/>
              <a:t>3/29/2014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7723E0-3442-4DD9-8B99-7C910E8DCF2F}" type="slidenum">
              <a:rPr lang="en-US" smtClean="0"/>
              <a:t>‹#›</a:t>
            </a:fld>
            <a:endParaRPr lang="en-US" dirty="0"/>
          </a:p>
        </p:txBody>
      </p:sp>
    </p:spTree>
    <p:extLst>
      <p:ext uri="{BB962C8B-B14F-4D97-AF65-F5344CB8AC3E}">
        <p14:creationId xmlns:p14="http://schemas.microsoft.com/office/powerpoint/2010/main" val="402270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package" Target="../embeddings/Microsoft_Excel_Worksheet1.xlsx"/></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oleObject" Target="../embeddings/Microsoft_Word_97_-_2003_Document1111.doc"/></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 Key Concepts </a:t>
            </a:r>
            <a:endParaRPr lang="en-US" dirty="0"/>
          </a:p>
        </p:txBody>
      </p:sp>
      <p:sp>
        <p:nvSpPr>
          <p:cNvPr id="3" name="Subtitle 2"/>
          <p:cNvSpPr>
            <a:spLocks noGrp="1"/>
          </p:cNvSpPr>
          <p:nvPr>
            <p:ph type="subTitle" idx="1"/>
          </p:nvPr>
        </p:nvSpPr>
        <p:spPr/>
        <p:txBody>
          <a:bodyPr/>
          <a:lstStyle/>
          <a:p>
            <a:r>
              <a:rPr lang="en-US" dirty="0" smtClean="0"/>
              <a:t>Proposed, constructed, revised by David Webber since 1975. </a:t>
            </a:r>
          </a:p>
          <a:p>
            <a:endParaRPr lang="en-US" dirty="0"/>
          </a:p>
        </p:txBody>
      </p:sp>
    </p:spTree>
    <p:extLst>
      <p:ext uri="{BB962C8B-B14F-4D97-AF65-F5344CB8AC3E}">
        <p14:creationId xmlns:p14="http://schemas.microsoft.com/office/powerpoint/2010/main" val="32497813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0" y="612845"/>
            <a:ext cx="5943600" cy="5078313"/>
          </a:xfrm>
          <a:prstGeom prst="rect">
            <a:avLst/>
          </a:prstGeom>
        </p:spPr>
        <p:txBody>
          <a:bodyPr wrap="square">
            <a:spAutoFit/>
          </a:bodyPr>
          <a:lstStyle/>
          <a:p>
            <a:pPr lvl="0"/>
            <a:r>
              <a:rPr lang="en-US" dirty="0" smtClean="0"/>
              <a:t>1. </a:t>
            </a:r>
            <a:r>
              <a:rPr lang="en-US" dirty="0"/>
              <a:t>Democracy and Alternative Perspectives of Democracy</a:t>
            </a:r>
          </a:p>
          <a:p>
            <a:endParaRPr lang="en-US" dirty="0" smtClean="0"/>
          </a:p>
          <a:p>
            <a:pPr marR="0" lvl="0">
              <a:spcBef>
                <a:spcPts val="0"/>
              </a:spcBef>
              <a:spcAft>
                <a:spcPts val="0"/>
              </a:spcAft>
            </a:pPr>
            <a:r>
              <a:rPr lang="en-US" dirty="0" smtClean="0">
                <a:latin typeface="Cambria" panose="02040503050406030204" pitchFamily="18" charset="0"/>
                <a:ea typeface="Malgun Gothic" panose="020B0503020000020004" pitchFamily="34" charset="-127"/>
                <a:cs typeface="Times New Roman" panose="02020603050405020304" pitchFamily="18" charset="0"/>
              </a:rPr>
              <a:t>2. Political Science</a:t>
            </a:r>
            <a:endParaRPr lang="en-US" dirty="0" smtClean="0"/>
          </a:p>
          <a:p>
            <a:endParaRPr lang="en-US" dirty="0"/>
          </a:p>
          <a:p>
            <a:r>
              <a:rPr lang="en-US" dirty="0" smtClean="0"/>
              <a:t>3.  </a:t>
            </a:r>
            <a:r>
              <a:rPr lang="en-US" dirty="0"/>
              <a:t>public policy</a:t>
            </a:r>
          </a:p>
          <a:p>
            <a:r>
              <a:rPr lang="en-US" dirty="0"/>
              <a:t> </a:t>
            </a:r>
          </a:p>
          <a:p>
            <a:r>
              <a:rPr lang="en-US" dirty="0" smtClean="0"/>
              <a:t>4.  </a:t>
            </a:r>
            <a:r>
              <a:rPr lang="en-US" dirty="0"/>
              <a:t>policy analysis</a:t>
            </a:r>
          </a:p>
          <a:p>
            <a:r>
              <a:rPr lang="en-US" dirty="0"/>
              <a:t> </a:t>
            </a:r>
          </a:p>
          <a:p>
            <a:r>
              <a:rPr lang="en-US" dirty="0" smtClean="0"/>
              <a:t>5.  </a:t>
            </a:r>
            <a:r>
              <a:rPr lang="en-US" dirty="0"/>
              <a:t>policy making is problem solving </a:t>
            </a:r>
          </a:p>
          <a:p>
            <a:r>
              <a:rPr lang="en-US" dirty="0"/>
              <a:t> </a:t>
            </a:r>
          </a:p>
          <a:p>
            <a:r>
              <a:rPr lang="en-US" dirty="0"/>
              <a:t>6</a:t>
            </a:r>
            <a:r>
              <a:rPr lang="en-US" dirty="0" smtClean="0"/>
              <a:t>. </a:t>
            </a:r>
            <a:r>
              <a:rPr lang="en-US" dirty="0"/>
              <a:t>describe, explain, evaluate, advocate </a:t>
            </a:r>
          </a:p>
          <a:p>
            <a:r>
              <a:rPr lang="en-US" dirty="0"/>
              <a:t> </a:t>
            </a:r>
          </a:p>
          <a:p>
            <a:r>
              <a:rPr lang="en-US" dirty="0" smtClean="0"/>
              <a:t>7. </a:t>
            </a:r>
            <a:r>
              <a:rPr lang="en-US" dirty="0"/>
              <a:t>normative, </a:t>
            </a:r>
            <a:r>
              <a:rPr lang="en-US" dirty="0" smtClean="0"/>
              <a:t>empirical, prescriptive, and  causal</a:t>
            </a:r>
            <a:r>
              <a:rPr lang="en-US" dirty="0"/>
              <a:t> </a:t>
            </a:r>
            <a:r>
              <a:rPr lang="en-US" dirty="0" smtClean="0"/>
              <a:t> statements </a:t>
            </a:r>
            <a:endParaRPr lang="en-US" dirty="0"/>
          </a:p>
          <a:p>
            <a:r>
              <a:rPr lang="en-US" dirty="0"/>
              <a:t> </a:t>
            </a:r>
          </a:p>
          <a:p>
            <a:r>
              <a:rPr lang="en-US" dirty="0"/>
              <a:t>8</a:t>
            </a:r>
            <a:r>
              <a:rPr lang="en-US" dirty="0" smtClean="0"/>
              <a:t>. </a:t>
            </a:r>
            <a:r>
              <a:rPr lang="en-US" dirty="0"/>
              <a:t>process evaluation vs. product evaluation</a:t>
            </a:r>
          </a:p>
          <a:p>
            <a:r>
              <a:rPr lang="en-US" dirty="0"/>
              <a:t> </a:t>
            </a:r>
          </a:p>
          <a:p>
            <a:r>
              <a:rPr lang="en-US" dirty="0" smtClean="0"/>
              <a:t>9. </a:t>
            </a:r>
            <a:r>
              <a:rPr lang="en-US" dirty="0"/>
              <a:t>public </a:t>
            </a:r>
            <a:r>
              <a:rPr lang="en-US" dirty="0" smtClean="0"/>
              <a:t>goods, private goods, common pool resource</a:t>
            </a:r>
            <a:endParaRPr lang="en-US" dirty="0"/>
          </a:p>
          <a:p>
            <a:r>
              <a:rPr lang="en-US" dirty="0"/>
              <a:t> </a:t>
            </a:r>
          </a:p>
        </p:txBody>
      </p:sp>
    </p:spTree>
    <p:extLst>
      <p:ext uri="{BB962C8B-B14F-4D97-AF65-F5344CB8AC3E}">
        <p14:creationId xmlns:p14="http://schemas.microsoft.com/office/powerpoint/2010/main" val="3367999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1524000"/>
            <a:ext cx="6729791" cy="5078313"/>
          </a:xfrm>
          <a:prstGeom prst="rect">
            <a:avLst/>
          </a:prstGeom>
          <a:noFill/>
        </p:spPr>
        <p:txBody>
          <a:bodyPr wrap="none" rtlCol="0">
            <a:spAutoFit/>
          </a:bodyPr>
          <a:lstStyle/>
          <a:p>
            <a:endParaRPr lang="en-US" dirty="0"/>
          </a:p>
          <a:p>
            <a:r>
              <a:rPr lang="en-US" dirty="0"/>
              <a:t>	</a:t>
            </a:r>
            <a:endParaRPr lang="en-US" dirty="0" smtClean="0"/>
          </a:p>
          <a:p>
            <a:r>
              <a:rPr lang="en-US" dirty="0"/>
              <a:t>	</a:t>
            </a:r>
            <a:r>
              <a:rPr lang="en-US" dirty="0" smtClean="0"/>
              <a:t>10. </a:t>
            </a:r>
            <a:r>
              <a:rPr lang="en-US" dirty="0"/>
              <a:t>tragedy of the commons</a:t>
            </a:r>
          </a:p>
          <a:p>
            <a:endParaRPr lang="en-US" dirty="0" smtClean="0"/>
          </a:p>
          <a:p>
            <a:r>
              <a:rPr lang="en-US" dirty="0"/>
              <a:t>	</a:t>
            </a:r>
            <a:r>
              <a:rPr lang="en-US" dirty="0" smtClean="0"/>
              <a:t>11.  </a:t>
            </a:r>
            <a:r>
              <a:rPr lang="en-US" dirty="0"/>
              <a:t>federalism</a:t>
            </a:r>
          </a:p>
          <a:p>
            <a:r>
              <a:rPr lang="en-US" dirty="0"/>
              <a:t> </a:t>
            </a:r>
          </a:p>
          <a:p>
            <a:r>
              <a:rPr lang="en-US" dirty="0"/>
              <a:t>	</a:t>
            </a:r>
            <a:r>
              <a:rPr lang="en-US" dirty="0" smtClean="0"/>
              <a:t>12. </a:t>
            </a:r>
            <a:r>
              <a:rPr lang="en-US" dirty="0"/>
              <a:t>general explanations, theories and models</a:t>
            </a:r>
          </a:p>
          <a:p>
            <a:r>
              <a:rPr lang="en-US" dirty="0"/>
              <a:t> </a:t>
            </a:r>
          </a:p>
          <a:p>
            <a:r>
              <a:rPr lang="en-US" dirty="0"/>
              <a:t>	</a:t>
            </a:r>
            <a:r>
              <a:rPr lang="en-US" dirty="0" smtClean="0"/>
              <a:t>13. </a:t>
            </a:r>
            <a:r>
              <a:rPr lang="en-US" dirty="0"/>
              <a:t>levels of analysis</a:t>
            </a:r>
          </a:p>
          <a:p>
            <a:r>
              <a:rPr lang="en-US" dirty="0"/>
              <a:t> </a:t>
            </a:r>
          </a:p>
          <a:p>
            <a:r>
              <a:rPr lang="en-US" dirty="0"/>
              <a:t>	</a:t>
            </a:r>
            <a:r>
              <a:rPr lang="en-US" dirty="0" smtClean="0"/>
              <a:t>14. </a:t>
            </a:r>
            <a:r>
              <a:rPr lang="en-US" dirty="0"/>
              <a:t>systems </a:t>
            </a:r>
            <a:r>
              <a:rPr lang="en-US" dirty="0" smtClean="0"/>
              <a:t>model</a:t>
            </a:r>
            <a:endParaRPr lang="en-US" dirty="0"/>
          </a:p>
          <a:p>
            <a:r>
              <a:rPr lang="en-US" dirty="0"/>
              <a:t> </a:t>
            </a:r>
          </a:p>
          <a:p>
            <a:r>
              <a:rPr lang="en-US" dirty="0"/>
              <a:t> </a:t>
            </a:r>
          </a:p>
          <a:p>
            <a:r>
              <a:rPr lang="en-US" dirty="0" smtClean="0"/>
              <a:t>	15. </a:t>
            </a:r>
            <a:r>
              <a:rPr lang="en-US" dirty="0"/>
              <a:t>personal</a:t>
            </a:r>
            <a:r>
              <a:rPr lang="en-US" dirty="0" smtClean="0"/>
              <a:t>, political,  economic, </a:t>
            </a:r>
            <a:r>
              <a:rPr lang="en-US" dirty="0"/>
              <a:t>legal</a:t>
            </a:r>
            <a:r>
              <a:rPr lang="en-US" dirty="0" smtClean="0"/>
              <a:t>, </a:t>
            </a:r>
            <a:r>
              <a:rPr lang="en-US" dirty="0"/>
              <a:t>moral </a:t>
            </a:r>
            <a:endParaRPr lang="en-US" dirty="0" smtClean="0"/>
          </a:p>
          <a:p>
            <a:r>
              <a:rPr lang="en-US" dirty="0"/>
              <a:t>	</a:t>
            </a:r>
            <a:r>
              <a:rPr lang="en-US" dirty="0" smtClean="0"/>
              <a:t>       arguments </a:t>
            </a:r>
            <a:r>
              <a:rPr lang="en-US" dirty="0"/>
              <a:t>(or reasons</a:t>
            </a:r>
            <a:r>
              <a:rPr lang="en-US" dirty="0" smtClean="0"/>
              <a:t>) vs. policy argument (or reason). </a:t>
            </a:r>
            <a:endParaRPr lang="en-US" dirty="0"/>
          </a:p>
          <a:p>
            <a:r>
              <a:rPr lang="en-US" dirty="0"/>
              <a:t> </a:t>
            </a:r>
          </a:p>
          <a:p>
            <a:r>
              <a:rPr lang="en-US" dirty="0" smtClean="0"/>
              <a:t>	16. </a:t>
            </a:r>
            <a:r>
              <a:rPr lang="en-US" dirty="0"/>
              <a:t>politics shapes policy; policy motivates politics</a:t>
            </a:r>
          </a:p>
          <a:p>
            <a:endParaRPr lang="en-US" dirty="0"/>
          </a:p>
        </p:txBody>
      </p:sp>
    </p:spTree>
    <p:extLst>
      <p:ext uri="{BB962C8B-B14F-4D97-AF65-F5344CB8AC3E}">
        <p14:creationId xmlns:p14="http://schemas.microsoft.com/office/powerpoint/2010/main" val="519307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685801"/>
            <a:ext cx="4495800" cy="3000821"/>
          </a:xfrm>
          <a:prstGeom prst="rect">
            <a:avLst/>
          </a:prstGeom>
        </p:spPr>
        <p:txBody>
          <a:bodyPr wrap="square">
            <a:spAutoFit/>
          </a:bodyPr>
          <a:lstStyle/>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1. Democracy </a:t>
            </a:r>
            <a:r>
              <a:rPr lang="en-US" sz="1300" dirty="0">
                <a:latin typeface="Cambria" panose="02040503050406030204" pitchFamily="18" charset="0"/>
                <a:ea typeface="Malgun Gothic" panose="020B0503020000020004" pitchFamily="34" charset="-127"/>
                <a:cs typeface="Times New Roman" panose="02020603050405020304" pitchFamily="18" charset="0"/>
              </a:rPr>
              <a:t>and Alternative Perspectives of Democracy</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민주주의와 민주주의의 대안 관점</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Batang" panose="02030600000101010101" pitchFamily="18" charset="-127"/>
                <a:ea typeface="Malgun Gothic" panose="020B0503020000020004" pitchFamily="34" charset="-127"/>
                <a:cs typeface="Batang" panose="02030600000101010101" pitchFamily="18" charset="-127"/>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2. Political </a:t>
            </a:r>
            <a:r>
              <a:rPr lang="en-US" sz="1300" dirty="0">
                <a:latin typeface="Cambria" panose="02040503050406030204" pitchFamily="18" charset="0"/>
                <a:ea typeface="Malgun Gothic" panose="020B0503020000020004" pitchFamily="34" charset="-127"/>
                <a:cs typeface="Times New Roman" panose="02020603050405020304" pitchFamily="18" charset="0"/>
              </a:rPr>
              <a:t>Science</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정치학</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Cambria" panose="02040503050406030204" pitchFamily="18" charset="0"/>
                <a:ea typeface="Malgun Gothic" panose="020B0503020000020004" pitchFamily="34" charset="-127"/>
                <a:cs typeface="Times New Roman" panose="02020603050405020304" pitchFamily="18" charset="0"/>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3. Public </a:t>
            </a:r>
            <a:r>
              <a:rPr lang="en-US" sz="1300" dirty="0">
                <a:latin typeface="Cambria" panose="02040503050406030204" pitchFamily="18" charset="0"/>
                <a:ea typeface="Malgun Gothic" panose="020B0503020000020004" pitchFamily="34" charset="-127"/>
                <a:cs typeface="Times New Roman" panose="02020603050405020304" pitchFamily="18" charset="0"/>
              </a:rPr>
              <a:t>Policy</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공공 </a:t>
            </a:r>
            <a:r>
              <a:rPr lang="ko-KR" altLang="en-US" sz="1300" dirty="0" smtClean="0">
                <a:latin typeface="Cambria" panose="02040503050406030204" pitchFamily="18" charset="0"/>
                <a:ea typeface="Malgun Gothic" panose="020B0503020000020004" pitchFamily="34" charset="-127"/>
                <a:cs typeface="Batang" panose="02030600000101010101" pitchFamily="18" charset="-127"/>
              </a:rPr>
              <a:t>정책</a:t>
            </a:r>
            <a:endParaRPr lang="en-US" altLang="ko-KR" sz="1300" dirty="0" smtClean="0">
              <a:latin typeface="Cambria" panose="02040503050406030204" pitchFamily="18" charset="0"/>
              <a:ea typeface="Malgun Gothic" panose="020B0503020000020004" pitchFamily="34" charset="-127"/>
              <a:cs typeface="Batang" panose="02030600000101010101" pitchFamily="18" charset="-127"/>
            </a:endParaRPr>
          </a:p>
          <a:p>
            <a:pPr marL="342900" marR="0" lvl="0" indent="-342900">
              <a:spcBef>
                <a:spcPts val="0"/>
              </a:spcBef>
              <a:spcAft>
                <a:spcPts val="0"/>
              </a:spcAft>
              <a:buFont typeface="+mj-lt"/>
              <a:buAutoNum type="arabicPeriod"/>
            </a:pPr>
            <a:endParaRPr lang="en-US" sz="13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200" dirty="0" smtClean="0">
                <a:latin typeface="Cambria" panose="02040503050406030204" pitchFamily="18" charset="0"/>
                <a:ea typeface="Malgun Gothic" panose="020B0503020000020004" pitchFamily="34" charset="-127"/>
                <a:cs typeface="Times New Roman" panose="02020603050405020304" pitchFamily="18" charset="0"/>
              </a:rPr>
              <a:t>4. Policy </a:t>
            </a:r>
            <a:r>
              <a:rPr lang="en-US" sz="1200" dirty="0">
                <a:latin typeface="Cambria" panose="02040503050406030204" pitchFamily="18" charset="0"/>
                <a:ea typeface="Malgun Gothic" panose="020B0503020000020004" pitchFamily="34" charset="-127"/>
                <a:cs typeface="Times New Roman" panose="02020603050405020304" pitchFamily="18" charset="0"/>
              </a:rPr>
              <a:t>Analysis</a:t>
            </a:r>
            <a:endParaRPr lang="en-US" sz="11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200" dirty="0">
                <a:latin typeface="Cambria" panose="02040503050406030204" pitchFamily="18" charset="0"/>
                <a:ea typeface="Malgun Gothic" panose="020B0503020000020004" pitchFamily="34" charset="-127"/>
                <a:cs typeface="Batang" panose="02030600000101010101" pitchFamily="18" charset="-127"/>
              </a:rPr>
              <a:t>정책분석 </a:t>
            </a:r>
            <a:endParaRPr lang="en-US" sz="11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200" dirty="0">
                <a:latin typeface="Batang" panose="02030600000101010101" pitchFamily="18" charset="-127"/>
                <a:ea typeface="Malgun Gothic" panose="020B0503020000020004" pitchFamily="34" charset="-127"/>
                <a:cs typeface="Batang" panose="02030600000101010101" pitchFamily="18" charset="-127"/>
              </a:rPr>
              <a:t> </a:t>
            </a:r>
            <a:endParaRPr lang="en-US" sz="11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200" dirty="0" smtClean="0">
                <a:latin typeface="Cambria" panose="02040503050406030204" pitchFamily="18" charset="0"/>
                <a:ea typeface="Malgun Gothic" panose="020B0503020000020004" pitchFamily="34" charset="-127"/>
                <a:cs typeface="Times New Roman" panose="02020603050405020304" pitchFamily="18" charset="0"/>
              </a:rPr>
              <a:t>5. Policy </a:t>
            </a:r>
            <a:r>
              <a:rPr lang="en-US" sz="1200" dirty="0">
                <a:latin typeface="Cambria" panose="02040503050406030204" pitchFamily="18" charset="0"/>
                <a:ea typeface="Malgun Gothic" panose="020B0503020000020004" pitchFamily="34" charset="-127"/>
                <a:cs typeface="Times New Roman" panose="02020603050405020304" pitchFamily="18" charset="0"/>
              </a:rPr>
              <a:t>Making is Problem Solving</a:t>
            </a:r>
            <a:endParaRPr lang="en-US" sz="11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200" dirty="0">
                <a:latin typeface="Cambria" panose="02040503050406030204" pitchFamily="18" charset="0"/>
                <a:ea typeface="Malgun Gothic" panose="020B0503020000020004" pitchFamily="34" charset="-127"/>
                <a:cs typeface="Batang" panose="02030600000101010101" pitchFamily="18" charset="-127"/>
              </a:rPr>
              <a:t>정책 결정은 문제해결</a:t>
            </a:r>
            <a:endParaRPr lang="en-US" sz="11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endParaRPr lang="en-US" sz="1200" dirty="0">
              <a:effectLst/>
              <a:latin typeface="Cambria" panose="02040503050406030204" pitchFamily="18" charset="0"/>
              <a:ea typeface="Malgun Gothic"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3315817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559258"/>
            <a:ext cx="4572000" cy="3416320"/>
          </a:xfrm>
          <a:prstGeom prst="rect">
            <a:avLst/>
          </a:prstGeom>
        </p:spPr>
        <p:txBody>
          <a:bodyPr>
            <a:spAutoFit/>
          </a:bodyPr>
          <a:lstStyle/>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6. Describe</a:t>
            </a:r>
            <a:r>
              <a:rPr lang="en-US" sz="1300" dirty="0">
                <a:latin typeface="Cambria" panose="02040503050406030204" pitchFamily="18" charset="0"/>
                <a:ea typeface="Malgun Gothic" panose="020B0503020000020004" pitchFamily="34" charset="-127"/>
                <a:cs typeface="Times New Roman" panose="02020603050405020304" pitchFamily="18" charset="0"/>
              </a:rPr>
              <a:t>, Explain, Evaluate compared to  Advocate</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서술</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설명</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평가</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그리고 주장 </a:t>
            </a:r>
            <a:r>
              <a:rPr lang="ko-KR" altLang="en-US" sz="1200" dirty="0"/>
              <a:t>구분</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algn="ctr"/>
            <a:r>
              <a:rPr lang="en-US" sz="1600" dirty="0">
                <a:latin typeface="Cambria" panose="02040503050406030204" pitchFamily="18" charset="0"/>
                <a:ea typeface="Malgun Gothic" panose="020B0503020000020004" pitchFamily="34" charset="-127"/>
                <a:cs typeface="Times New Roman" panose="02020603050405020304" pitchFamily="18" charset="0"/>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Batang" panose="02030600000101010101" pitchFamily="18" charset="-127"/>
                <a:ea typeface="Malgun Gothic" panose="020B0503020000020004" pitchFamily="34" charset="-127"/>
                <a:cs typeface="Batang" panose="02030600000101010101" pitchFamily="18" charset="-127"/>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7. Normative </a:t>
            </a:r>
            <a:r>
              <a:rPr lang="en-US" sz="1300" dirty="0">
                <a:latin typeface="Cambria" panose="02040503050406030204" pitchFamily="18" charset="0"/>
                <a:ea typeface="Malgun Gothic" panose="020B0503020000020004" pitchFamily="34" charset="-127"/>
                <a:cs typeface="Times New Roman" panose="02020603050405020304" pitchFamily="18" charset="0"/>
              </a:rPr>
              <a:t>,Empirical, Prescriptive Statements compared to Causal Statements</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규범적 분석</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실험적</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처방적 진술과 인과적 진술 구분</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Batang" panose="02030600000101010101" pitchFamily="18" charset="-127"/>
                <a:ea typeface="Malgun Gothic" panose="020B0503020000020004" pitchFamily="34" charset="-127"/>
                <a:cs typeface="Batang" panose="02030600000101010101" pitchFamily="18" charset="-127"/>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8. Process </a:t>
            </a:r>
            <a:r>
              <a:rPr lang="en-US" sz="1300" dirty="0">
                <a:latin typeface="Cambria" panose="02040503050406030204" pitchFamily="18" charset="0"/>
                <a:ea typeface="Malgun Gothic" panose="020B0503020000020004" pitchFamily="34" charset="-127"/>
                <a:cs typeface="Times New Roman" panose="02020603050405020304" pitchFamily="18" charset="0"/>
              </a:rPr>
              <a:t>Evaluation vs. Product Evaluation</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과정 평가와 결과 평가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Batang" panose="02030600000101010101" pitchFamily="18" charset="-127"/>
                <a:ea typeface="Malgun Gothic" panose="020B0503020000020004" pitchFamily="34" charset="-127"/>
                <a:cs typeface="Batang" panose="02030600000101010101" pitchFamily="18" charset="-127"/>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9. Public </a:t>
            </a:r>
            <a:r>
              <a:rPr lang="en-US" sz="1300" dirty="0">
                <a:latin typeface="Cambria" panose="02040503050406030204" pitchFamily="18" charset="0"/>
                <a:ea typeface="Malgun Gothic" panose="020B0503020000020004" pitchFamily="34" charset="-127"/>
                <a:cs typeface="Times New Roman" panose="02020603050405020304" pitchFamily="18" charset="0"/>
              </a:rPr>
              <a:t>Goods vs. Private Goods vs. Common Pool Resources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공공재</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사유재</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공유재 구분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Batang" panose="02030600000101010101" pitchFamily="18" charset="-127"/>
                <a:ea typeface="Malgun Gothic" panose="020B0503020000020004" pitchFamily="34" charset="-127"/>
                <a:cs typeface="Batang" panose="02030600000101010101" pitchFamily="18" charset="-127"/>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10 Tragedy </a:t>
            </a:r>
            <a:r>
              <a:rPr lang="en-US" sz="1300" dirty="0">
                <a:latin typeface="Cambria" panose="02040503050406030204" pitchFamily="18" charset="0"/>
                <a:ea typeface="Malgun Gothic" panose="020B0503020000020004" pitchFamily="34" charset="-127"/>
                <a:cs typeface="Times New Roman" panose="02020603050405020304" pitchFamily="18" charset="0"/>
              </a:rPr>
              <a:t>of the </a:t>
            </a:r>
            <a:r>
              <a:rPr lang="en-US" sz="1300" dirty="0" smtClean="0">
                <a:latin typeface="Cambria" panose="02040503050406030204" pitchFamily="18" charset="0"/>
                <a:ea typeface="Malgun Gothic" panose="020B0503020000020004" pitchFamily="34" charset="-127"/>
                <a:cs typeface="Times New Roman" panose="02020603050405020304" pitchFamily="18" charset="0"/>
              </a:rPr>
              <a:t>Commons</a:t>
            </a:r>
          </a:p>
          <a:p>
            <a:pPr marR="0" lvl="0">
              <a:spcBef>
                <a:spcPts val="0"/>
              </a:spcBef>
              <a:spcAft>
                <a:spcPts val="0"/>
              </a:spcAft>
            </a:pPr>
            <a:r>
              <a:rPr lang="en-US" altLang="ko-KR" sz="1300" dirty="0">
                <a:latin typeface="Cambria" panose="02040503050406030204" pitchFamily="18" charset="0"/>
                <a:ea typeface="Malgun Gothic" panose="020B0503020000020004" pitchFamily="34" charset="-127"/>
                <a:cs typeface="Times New Roman" panose="02020603050405020304" pitchFamily="18" charset="0"/>
              </a:rPr>
              <a:t> </a:t>
            </a:r>
            <a:r>
              <a:rPr lang="en-US" altLang="ko-KR" sz="1300" dirty="0" smtClean="0">
                <a:latin typeface="Cambria" panose="02040503050406030204" pitchFamily="18" charset="0"/>
                <a:ea typeface="Malgun Gothic" panose="020B0503020000020004" pitchFamily="34" charset="-127"/>
                <a:cs typeface="Times New Roman" panose="02020603050405020304" pitchFamily="18" charset="0"/>
              </a:rPr>
              <a:t>     </a:t>
            </a:r>
            <a:r>
              <a:rPr lang="ko-KR" altLang="en-US" sz="1300" dirty="0" smtClean="0">
                <a:latin typeface="Cambria" panose="02040503050406030204" pitchFamily="18" charset="0"/>
                <a:ea typeface="Malgun Gothic" panose="020B0503020000020004" pitchFamily="34" charset="-127"/>
                <a:cs typeface="Batang" panose="02030600000101010101" pitchFamily="18" charset="-127"/>
              </a:rPr>
              <a:t>공유지의 </a:t>
            </a:r>
            <a:r>
              <a:rPr lang="ko-KR" altLang="en-US" sz="1300" dirty="0">
                <a:latin typeface="Cambria" panose="02040503050406030204" pitchFamily="18" charset="0"/>
                <a:ea typeface="Malgun Gothic" panose="020B0503020000020004" pitchFamily="34" charset="-127"/>
                <a:cs typeface="Batang" panose="02030600000101010101" pitchFamily="18" charset="-127"/>
              </a:rPr>
              <a:t>비극</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개인의 이익과 공공의 이익 사이의 갈등 </a:t>
            </a:r>
            <a:endParaRPr lang="en-US" sz="1200" dirty="0">
              <a:effectLst/>
              <a:latin typeface="Cambria" panose="02040503050406030204" pitchFamily="18" charset="0"/>
              <a:ea typeface="Malgun Gothic"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19416379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382286"/>
            <a:ext cx="4572000" cy="4093428"/>
          </a:xfrm>
          <a:prstGeom prst="rect">
            <a:avLst/>
          </a:prstGeom>
        </p:spPr>
        <p:txBody>
          <a:bodyPr>
            <a:spAutoFit/>
          </a:bodyPr>
          <a:lstStyle/>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11. Federalism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연방주의</a:t>
            </a:r>
            <a:r>
              <a:rPr lang="en-US" sz="1300" dirty="0">
                <a:latin typeface="Malgun Gothic" panose="020B0503020000020004" pitchFamily="34" charset="-127"/>
                <a:ea typeface="Malgun Gothic" panose="020B0503020000020004" pitchFamily="34" charset="-127"/>
                <a:cs typeface="Batang" panose="02030600000101010101" pitchFamily="18" charset="-127"/>
              </a:rPr>
              <a:t>(idea) ,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연방제</a:t>
            </a:r>
            <a:r>
              <a:rPr lang="en-US" sz="1300" dirty="0">
                <a:latin typeface="Malgun Gothic" panose="020B0503020000020004" pitchFamily="34" charset="-127"/>
                <a:ea typeface="Malgun Gothic" panose="020B0503020000020004" pitchFamily="34" charset="-127"/>
                <a:cs typeface="Batang" panose="02030600000101010101" pitchFamily="18" charset="-127"/>
              </a:rPr>
              <a:t>(system)</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Batang" panose="02030600000101010101" pitchFamily="18" charset="-127"/>
                <a:ea typeface="Malgun Gothic" panose="020B0503020000020004" pitchFamily="34" charset="-127"/>
                <a:cs typeface="Batang" panose="02030600000101010101" pitchFamily="18" charset="-127"/>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12. General </a:t>
            </a:r>
            <a:r>
              <a:rPr lang="en-US" sz="1300" dirty="0">
                <a:latin typeface="Cambria" panose="02040503050406030204" pitchFamily="18" charset="0"/>
                <a:ea typeface="Malgun Gothic" panose="020B0503020000020004" pitchFamily="34" charset="-127"/>
                <a:cs typeface="Times New Roman" panose="02020603050405020304" pitchFamily="18" charset="0"/>
              </a:rPr>
              <a:t>Explanations, Theories, and Models</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일반적 설명</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이론</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그리고 모델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Batang" panose="02030600000101010101" pitchFamily="18" charset="-127"/>
                <a:ea typeface="Malgun Gothic" panose="020B0503020000020004" pitchFamily="34" charset="-127"/>
                <a:cs typeface="Batang" panose="02030600000101010101" pitchFamily="18" charset="-127"/>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13. Levels </a:t>
            </a:r>
            <a:r>
              <a:rPr lang="en-US" sz="1300" dirty="0">
                <a:latin typeface="Cambria" panose="02040503050406030204" pitchFamily="18" charset="0"/>
                <a:ea typeface="Malgun Gothic" panose="020B0503020000020004" pitchFamily="34" charset="-127"/>
                <a:cs typeface="Times New Roman" panose="02020603050405020304" pitchFamily="18" charset="0"/>
              </a:rPr>
              <a:t>of Analysis</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분석의 단위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Batang" panose="02030600000101010101" pitchFamily="18" charset="-127"/>
                <a:ea typeface="Malgun Gothic" panose="020B0503020000020004" pitchFamily="34" charset="-127"/>
                <a:cs typeface="Batang" panose="02030600000101010101" pitchFamily="18" charset="-127"/>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14. Systems </a:t>
            </a:r>
            <a:r>
              <a:rPr lang="en-US" sz="1300" dirty="0">
                <a:latin typeface="Cambria" panose="02040503050406030204" pitchFamily="18" charset="0"/>
                <a:ea typeface="Malgun Gothic" panose="020B0503020000020004" pitchFamily="34" charset="-127"/>
                <a:cs typeface="Times New Roman" panose="02020603050405020304" pitchFamily="18" charset="0"/>
              </a:rPr>
              <a:t>Model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체계 모델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Batang" panose="02030600000101010101" pitchFamily="18" charset="-127"/>
                <a:ea typeface="Malgun Gothic" panose="020B0503020000020004" pitchFamily="34" charset="-127"/>
                <a:cs typeface="Batang" panose="02030600000101010101" pitchFamily="18" charset="-127"/>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Batang" panose="02030600000101010101" pitchFamily="18" charset="-127"/>
                <a:ea typeface="Malgun Gothic" panose="020B0503020000020004" pitchFamily="34" charset="-127"/>
                <a:cs typeface="Batang" panose="02030600000101010101" pitchFamily="18" charset="-127"/>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15. Personal</a:t>
            </a:r>
            <a:r>
              <a:rPr lang="en-US" sz="1300" dirty="0">
                <a:latin typeface="Cambria" panose="02040503050406030204" pitchFamily="18" charset="0"/>
                <a:ea typeface="Malgun Gothic" panose="020B0503020000020004" pitchFamily="34" charset="-127"/>
                <a:cs typeface="Times New Roman" panose="02020603050405020304" pitchFamily="18" charset="0"/>
              </a:rPr>
              <a:t>, Political, Legal, Economic, Moral and Policy Arguments (or Reasons)</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Batang" panose="02030600000101010101" pitchFamily="18" charset="-127"/>
              </a:rPr>
              <a:t>개별적</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정치적</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합법적</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경제적</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도덕적</a:t>
            </a:r>
            <a:r>
              <a:rPr lang="en-US" sz="1300" dirty="0">
                <a:latin typeface="Malgun Gothic" panose="020B0503020000020004" pitchFamily="34" charset="-127"/>
                <a:ea typeface="Malgun Gothic" panose="020B0503020000020004" pitchFamily="34" charset="-127"/>
                <a:cs typeface="Batang" panose="02030600000101010101" pitchFamily="18" charset="-127"/>
              </a:rPr>
              <a:t>, </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그리고 정책적 주장</a:t>
            </a:r>
            <a:r>
              <a:rPr lang="en-US" sz="1300" dirty="0">
                <a:latin typeface="Malgun Gothic" panose="020B0503020000020004" pitchFamily="34" charset="-127"/>
                <a:ea typeface="Malgun Gothic" panose="020B0503020000020004" pitchFamily="34" charset="-127"/>
                <a:cs typeface="Batang" panose="02030600000101010101" pitchFamily="18" charset="-127"/>
              </a:rPr>
              <a:t>(</a:t>
            </a:r>
            <a:r>
              <a:rPr lang="ko-KR" altLang="en-US" sz="1300" dirty="0">
                <a:latin typeface="Malgun Gothic" panose="020B0503020000020004" pitchFamily="34" charset="-127"/>
                <a:ea typeface="Malgun Gothic" panose="020B0503020000020004" pitchFamily="34" charset="-127"/>
                <a:cs typeface="Batang" panose="02030600000101010101" pitchFamily="18" charset="-127"/>
              </a:rPr>
              <a:t>이유</a:t>
            </a:r>
            <a:r>
              <a:rPr lang="en-US" sz="1300" dirty="0">
                <a:latin typeface="Malgun Gothic" panose="020B0503020000020004" pitchFamily="34" charset="-127"/>
                <a:ea typeface="Malgun Gothic" panose="020B0503020000020004" pitchFamily="34" charset="-127"/>
                <a:cs typeface="Batang" panose="02030600000101010101" pitchFamily="18" charset="-127"/>
              </a:rPr>
              <a:t>)</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en-US" sz="1300" dirty="0">
                <a:latin typeface="Malgun Gothic" panose="020B0503020000020004" pitchFamily="34" charset="-127"/>
                <a:ea typeface="Malgun Gothic" panose="020B0503020000020004" pitchFamily="34" charset="-127"/>
                <a:cs typeface="Batang" panose="02030600000101010101" pitchFamily="18" charset="-127"/>
              </a:rPr>
              <a:t> </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R="0" lvl="0">
              <a:spcBef>
                <a:spcPts val="0"/>
              </a:spcBef>
              <a:spcAft>
                <a:spcPts val="0"/>
              </a:spcAft>
            </a:pPr>
            <a:r>
              <a:rPr lang="en-US" sz="1300" dirty="0" smtClean="0">
                <a:latin typeface="Cambria" panose="02040503050406030204" pitchFamily="18" charset="0"/>
                <a:ea typeface="Malgun Gothic" panose="020B0503020000020004" pitchFamily="34" charset="-127"/>
                <a:cs typeface="Times New Roman" panose="02020603050405020304" pitchFamily="18" charset="0"/>
              </a:rPr>
              <a:t>16. Politics  </a:t>
            </a:r>
            <a:r>
              <a:rPr lang="en-US" sz="1300" dirty="0">
                <a:latin typeface="Cambria" panose="02040503050406030204" pitchFamily="18" charset="0"/>
                <a:ea typeface="Malgun Gothic" panose="020B0503020000020004" pitchFamily="34" charset="-127"/>
                <a:cs typeface="Times New Roman" panose="02020603050405020304" pitchFamily="18" charset="0"/>
              </a:rPr>
              <a:t>shapes Policy ; Policy motivates Politics</a:t>
            </a:r>
            <a:endParaRPr lang="en-US" sz="1200" dirty="0">
              <a:latin typeface="Cambria" panose="02040503050406030204" pitchFamily="18" charset="0"/>
              <a:ea typeface="Malgun Gothic" panose="020B0503020000020004" pitchFamily="34" charset="-127"/>
              <a:cs typeface="Times New Roman" panose="02020603050405020304" pitchFamily="18" charset="0"/>
            </a:endParaRPr>
          </a:p>
          <a:p>
            <a:pPr marL="457200" marR="0">
              <a:spcBef>
                <a:spcPts val="0"/>
              </a:spcBef>
              <a:spcAft>
                <a:spcPts val="0"/>
              </a:spcAft>
            </a:pPr>
            <a:r>
              <a:rPr lang="ko-KR" altLang="en-US" sz="1300" dirty="0">
                <a:latin typeface="Cambria" panose="02040503050406030204" pitchFamily="18" charset="0"/>
                <a:ea typeface="Malgun Gothic" panose="020B0503020000020004" pitchFamily="34" charset="-127"/>
                <a:cs typeface="Times New Roman" panose="02020603050405020304" pitchFamily="18" charset="0"/>
              </a:rPr>
              <a:t>정치가 정책을 만든다</a:t>
            </a:r>
            <a:r>
              <a:rPr lang="en-US" sz="1300" dirty="0">
                <a:latin typeface="Cambria" panose="02040503050406030204" pitchFamily="18" charset="0"/>
                <a:ea typeface="Malgun Gothic" panose="020B0503020000020004" pitchFamily="34" charset="-127"/>
                <a:cs typeface="Times New Roman" panose="02020603050405020304" pitchFamily="18" charset="0"/>
              </a:rPr>
              <a:t> ; </a:t>
            </a:r>
            <a:r>
              <a:rPr lang="ko-KR" altLang="en-US" sz="1300" dirty="0">
                <a:latin typeface="Cambria" panose="02040503050406030204" pitchFamily="18" charset="0"/>
                <a:ea typeface="Malgun Gothic" panose="020B0503020000020004" pitchFamily="34" charset="-127"/>
                <a:cs typeface="Times New Roman" panose="02020603050405020304" pitchFamily="18" charset="0"/>
              </a:rPr>
              <a:t>정책이 정치를 만든다</a:t>
            </a:r>
            <a:r>
              <a:rPr lang="en-US" sz="1300" dirty="0">
                <a:latin typeface="Cambria" panose="02040503050406030204" pitchFamily="18" charset="0"/>
                <a:ea typeface="Malgun Gothic" panose="020B0503020000020004" pitchFamily="34" charset="-127"/>
                <a:cs typeface="Times New Roman" panose="02020603050405020304" pitchFamily="18" charset="0"/>
              </a:rPr>
              <a:t>..</a:t>
            </a:r>
            <a:endParaRPr lang="en-US" sz="1200" dirty="0">
              <a:effectLst/>
              <a:latin typeface="Cambria" panose="02040503050406030204" pitchFamily="18" charset="0"/>
              <a:ea typeface="Malgun Gothic"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14048283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1.</a:t>
            </a:r>
            <a:r>
              <a:rPr lang="en-US" dirty="0"/>
              <a:t> Democracy and Alternative Perspectives of Democracy</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Democracy—”rule </a:t>
            </a:r>
            <a:r>
              <a:rPr lang="en-US" dirty="0"/>
              <a:t>of the people.” </a:t>
            </a:r>
          </a:p>
          <a:p>
            <a:pPr marL="0" indent="0">
              <a:buNone/>
            </a:pPr>
            <a:endParaRPr lang="en-US" dirty="0"/>
          </a:p>
          <a:p>
            <a:pPr marL="0" indent="0">
              <a:buNone/>
            </a:pPr>
            <a:r>
              <a:rPr lang="en-US" dirty="0"/>
              <a:t>	“We, the people,  . . </a:t>
            </a:r>
            <a:r>
              <a:rPr lang="en-US" dirty="0" smtClean="0"/>
              <a:t>.” (preamble to U.S. Constitution.) </a:t>
            </a:r>
            <a:endParaRPr lang="en-US" dirty="0"/>
          </a:p>
          <a:p>
            <a:pPr marL="0" indent="0">
              <a:buNone/>
            </a:pPr>
            <a:endParaRPr lang="en-US" dirty="0"/>
          </a:p>
          <a:p>
            <a:pPr marL="0" indent="0">
              <a:buNone/>
            </a:pPr>
            <a:r>
              <a:rPr lang="en-US" dirty="0"/>
              <a:t>	</a:t>
            </a:r>
          </a:p>
        </p:txBody>
      </p:sp>
    </p:spTree>
    <p:extLst>
      <p:ext uri="{BB962C8B-B14F-4D97-AF65-F5344CB8AC3E}">
        <p14:creationId xmlns:p14="http://schemas.microsoft.com/office/powerpoint/2010/main" val="14215314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democracy  is easy </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dirty="0" smtClean="0"/>
              <a:t>    </a:t>
            </a:r>
            <a:r>
              <a:rPr lang="en-US" sz="4000" dirty="0" smtClean="0"/>
              <a:t>Democracy—”rule of the people.” </a:t>
            </a:r>
          </a:p>
          <a:p>
            <a:pPr marL="0" indent="0">
              <a:buNone/>
            </a:pPr>
            <a:endParaRPr lang="en-US" sz="4000" dirty="0"/>
          </a:p>
          <a:p>
            <a:pPr marL="0" indent="0">
              <a:buNone/>
            </a:pPr>
            <a:r>
              <a:rPr lang="en-US" sz="4000" dirty="0" smtClean="0"/>
              <a:t>From Greek “demos” means “people”</a:t>
            </a:r>
          </a:p>
          <a:p>
            <a:pPr marL="0" indent="0">
              <a:buNone/>
            </a:pPr>
            <a:r>
              <a:rPr lang="en-US" sz="4000" dirty="0"/>
              <a:t>	</a:t>
            </a:r>
            <a:r>
              <a:rPr lang="en-US" sz="4000" dirty="0" smtClean="0"/>
              <a:t>“</a:t>
            </a:r>
            <a:r>
              <a:rPr lang="en-US" sz="4000" dirty="0" err="1" smtClean="0"/>
              <a:t>cracy</a:t>
            </a:r>
            <a:r>
              <a:rPr lang="en-US" sz="4000" dirty="0" smtClean="0"/>
              <a:t>” means “rule.</a:t>
            </a:r>
          </a:p>
          <a:p>
            <a:pPr marL="0" indent="0">
              <a:buNone/>
            </a:pPr>
            <a:endParaRPr lang="en-US" sz="4000" dirty="0" smtClean="0"/>
          </a:p>
          <a:p>
            <a:pPr marL="0" indent="0">
              <a:buNone/>
            </a:pPr>
            <a:endParaRPr lang="en-US" sz="4000" dirty="0" smtClean="0"/>
          </a:p>
          <a:p>
            <a:pPr marL="0" indent="0">
              <a:buNone/>
            </a:pPr>
            <a:r>
              <a:rPr lang="en-US" sz="4000" dirty="0"/>
              <a:t>	</a:t>
            </a:r>
            <a:r>
              <a:rPr lang="en-US" sz="4000" dirty="0" smtClean="0"/>
              <a:t>“We, the people,  . . .”</a:t>
            </a:r>
          </a:p>
          <a:p>
            <a:pPr marL="0" indent="0">
              <a:buNone/>
            </a:pPr>
            <a:endParaRPr lang="en-US" sz="4000" dirty="0" smtClean="0"/>
          </a:p>
          <a:p>
            <a:pPr marL="0" indent="0">
              <a:buNone/>
            </a:pPr>
            <a:r>
              <a:rPr lang="en-US" sz="4000" dirty="0"/>
              <a:t>	W</a:t>
            </a:r>
            <a:r>
              <a:rPr lang="en-US" sz="4000" dirty="0" smtClean="0"/>
              <a:t>hat’s the best known description of democracy?</a:t>
            </a:r>
          </a:p>
          <a:p>
            <a:pPr marL="0" indent="0">
              <a:buNone/>
            </a:pPr>
            <a:endParaRPr lang="en-US" dirty="0" smtClean="0"/>
          </a:p>
          <a:p>
            <a:pPr marL="0" indent="0">
              <a:buNone/>
            </a:pPr>
            <a:r>
              <a:rPr lang="en-US" dirty="0"/>
              <a:t>	</a:t>
            </a:r>
            <a:endParaRPr lang="en-US" dirty="0" smtClean="0"/>
          </a:p>
          <a:p>
            <a:pPr marL="0" indent="0">
              <a:buNone/>
            </a:pPr>
            <a:r>
              <a:rPr lang="en-US" dirty="0"/>
              <a:t>	</a:t>
            </a:r>
          </a:p>
        </p:txBody>
      </p:sp>
    </p:spTree>
    <p:extLst>
      <p:ext uri="{BB962C8B-B14F-4D97-AF65-F5344CB8AC3E}">
        <p14:creationId xmlns:p14="http://schemas.microsoft.com/office/powerpoint/2010/main" val="22773048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What’s the best known description of democracy?</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“a government </a:t>
            </a:r>
          </a:p>
          <a:p>
            <a:pPr marL="457200" lvl="1" indent="0">
              <a:buNone/>
            </a:pPr>
            <a:r>
              <a:rPr lang="en-US" dirty="0"/>
              <a:t>	</a:t>
            </a:r>
            <a:r>
              <a:rPr lang="en-US" dirty="0" smtClean="0"/>
              <a:t>of the people,</a:t>
            </a:r>
          </a:p>
          <a:p>
            <a:pPr marL="457200" lvl="1" indent="0">
              <a:buNone/>
            </a:pPr>
            <a:r>
              <a:rPr lang="en-US" dirty="0"/>
              <a:t>	</a:t>
            </a:r>
            <a:r>
              <a:rPr lang="en-US" dirty="0" smtClean="0"/>
              <a:t>	by the people, and </a:t>
            </a:r>
          </a:p>
          <a:p>
            <a:pPr marL="457200" lvl="1" indent="0">
              <a:buNone/>
            </a:pPr>
            <a:r>
              <a:rPr lang="en-US" dirty="0"/>
              <a:t>	</a:t>
            </a:r>
            <a:r>
              <a:rPr lang="en-US" dirty="0" smtClean="0"/>
              <a:t>		and for the people.” </a:t>
            </a:r>
          </a:p>
          <a:p>
            <a:pPr marL="457200" lvl="1" indent="0">
              <a:buNone/>
            </a:pPr>
            <a:endParaRPr lang="en-US" dirty="0"/>
          </a:p>
          <a:p>
            <a:pPr marL="457200" lvl="1" indent="0">
              <a:buNone/>
            </a:pPr>
            <a:r>
              <a:rPr lang="en-US" dirty="0" smtClean="0"/>
              <a:t>President Abraham Lincoln, “Gettysburg Address”  November 19, 1863. </a:t>
            </a:r>
          </a:p>
          <a:p>
            <a:pPr lvl="1"/>
            <a:endParaRPr lang="en-US" dirty="0"/>
          </a:p>
        </p:txBody>
      </p:sp>
    </p:spTree>
    <p:extLst>
      <p:ext uri="{BB962C8B-B14F-4D97-AF65-F5344CB8AC3E}">
        <p14:creationId xmlns:p14="http://schemas.microsoft.com/office/powerpoint/2010/main" val="4909595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Universal Declaration of Human Rights</a:t>
            </a:r>
            <a:br>
              <a:rPr lang="en-US" dirty="0" smtClean="0"/>
            </a:br>
            <a:r>
              <a:rPr lang="en-US" dirty="0" smtClean="0"/>
              <a:t>sounds like “democracy” </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Article 21.</a:t>
            </a:r>
          </a:p>
          <a:p>
            <a:pPr marL="0" indent="0">
              <a:buNone/>
            </a:pPr>
            <a:r>
              <a:rPr lang="en-US" dirty="0" smtClean="0"/>
              <a:t>	(</a:t>
            </a:r>
            <a:r>
              <a:rPr lang="en-US" dirty="0"/>
              <a:t>1) Everyone has the right to take part in the </a:t>
            </a:r>
            <a:r>
              <a:rPr lang="en-US" dirty="0" smtClean="0"/>
              <a:t>	government </a:t>
            </a:r>
            <a:r>
              <a:rPr lang="en-US" dirty="0"/>
              <a:t>of his country, directly or through </a:t>
            </a:r>
            <a:r>
              <a:rPr lang="en-US" dirty="0" smtClean="0"/>
              <a:t>	freely </a:t>
            </a:r>
            <a:r>
              <a:rPr lang="en-US" dirty="0"/>
              <a:t>chosen representatives.</a:t>
            </a:r>
          </a:p>
          <a:p>
            <a:pPr marL="0" indent="0">
              <a:buNone/>
            </a:pPr>
            <a:r>
              <a:rPr lang="en-US" dirty="0" smtClean="0"/>
              <a:t>	(</a:t>
            </a:r>
            <a:r>
              <a:rPr lang="en-US" dirty="0"/>
              <a:t>2) Everyone has the right of equal access to public </a:t>
            </a:r>
            <a:r>
              <a:rPr lang="en-US" dirty="0" smtClean="0"/>
              <a:t>	service </a:t>
            </a:r>
            <a:r>
              <a:rPr lang="en-US" dirty="0"/>
              <a:t>in his country.</a:t>
            </a:r>
          </a:p>
          <a:p>
            <a:pPr marL="0" indent="0">
              <a:buNone/>
            </a:pPr>
            <a:r>
              <a:rPr lang="en-US" dirty="0" smtClean="0"/>
              <a:t>	(</a:t>
            </a:r>
            <a:r>
              <a:rPr lang="en-US" dirty="0"/>
              <a:t>3) The will of the people shall be the basis of the </a:t>
            </a:r>
            <a:r>
              <a:rPr lang="en-US" dirty="0" smtClean="0"/>
              <a:t>	authority </a:t>
            </a:r>
            <a:r>
              <a:rPr lang="en-US" dirty="0"/>
              <a:t>of government; this will shall be </a:t>
            </a:r>
            <a:r>
              <a:rPr lang="en-US" dirty="0" smtClean="0"/>
              <a:t>	expressed </a:t>
            </a:r>
            <a:r>
              <a:rPr lang="en-US" dirty="0"/>
              <a:t>in periodic and genuine elections which </a:t>
            </a:r>
            <a:r>
              <a:rPr lang="en-US" dirty="0" smtClean="0"/>
              <a:t>	shall </a:t>
            </a:r>
            <a:r>
              <a:rPr lang="en-US" dirty="0"/>
              <a:t>be by universal and equal suffrage and shall </a:t>
            </a:r>
            <a:r>
              <a:rPr lang="en-US" dirty="0" smtClean="0"/>
              <a:t>	be </a:t>
            </a:r>
            <a:r>
              <a:rPr lang="en-US" dirty="0"/>
              <a:t>held by secret vote or by equivalent free voting </a:t>
            </a:r>
            <a:r>
              <a:rPr lang="en-US" dirty="0" smtClean="0"/>
              <a:t>	procedures</a:t>
            </a:r>
            <a:r>
              <a:rPr lang="en-US" dirty="0"/>
              <a:t>.</a:t>
            </a:r>
          </a:p>
          <a:p>
            <a:endParaRPr lang="en-US" dirty="0"/>
          </a:p>
        </p:txBody>
      </p:sp>
    </p:spTree>
    <p:extLst>
      <p:ext uri="{BB962C8B-B14F-4D97-AF65-F5344CB8AC3E}">
        <p14:creationId xmlns:p14="http://schemas.microsoft.com/office/powerpoint/2010/main" val="6356943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International Day of Democracy</a:t>
            </a:r>
            <a:br>
              <a:rPr lang="en-US" dirty="0" smtClean="0"/>
            </a:br>
            <a:r>
              <a:rPr lang="en-US" dirty="0" smtClean="0"/>
              <a:t>September 15 (since 2007) </a:t>
            </a:r>
            <a:endParaRPr lang="en-US" dirty="0"/>
          </a:p>
        </p:txBody>
      </p:sp>
      <p:sp>
        <p:nvSpPr>
          <p:cNvPr id="3" name="Content Placeholder 2"/>
          <p:cNvSpPr>
            <a:spLocks noGrp="1"/>
          </p:cNvSpPr>
          <p:nvPr>
            <p:ph idx="1"/>
          </p:nvPr>
        </p:nvSpPr>
        <p:spPr/>
        <p:txBody>
          <a:bodyPr/>
          <a:lstStyle/>
          <a:p>
            <a:r>
              <a:rPr lang="en-US" dirty="0"/>
              <a:t>http://www.ipu.org/dem-e/idd/overview.htm</a:t>
            </a:r>
          </a:p>
        </p:txBody>
      </p:sp>
    </p:spTree>
    <p:extLst>
      <p:ext uri="{BB962C8B-B14F-4D97-AF65-F5344CB8AC3E}">
        <p14:creationId xmlns:p14="http://schemas.microsoft.com/office/powerpoint/2010/main" val="458460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a:t>
            </a:r>
            <a:r>
              <a:rPr lang="en-US" smtClean="0"/>
              <a:t>Perspectives of </a:t>
            </a:r>
            <a:r>
              <a:rPr lang="en-US" dirty="0" smtClean="0"/>
              <a:t>Democracy</a:t>
            </a:r>
            <a:endParaRPr lang="en-US" dirty="0"/>
          </a:p>
        </p:txBody>
      </p:sp>
      <p:sp>
        <p:nvSpPr>
          <p:cNvPr id="3" name="Content Placeholder 2"/>
          <p:cNvSpPr>
            <a:spLocks noGrp="1"/>
          </p:cNvSpPr>
          <p:nvPr>
            <p:ph idx="1"/>
          </p:nvPr>
        </p:nvSpPr>
        <p:spPr/>
        <p:txBody>
          <a:bodyPr/>
          <a:lstStyle/>
          <a:p>
            <a:pPr marL="0" indent="0">
              <a:buNone/>
            </a:pPr>
            <a:r>
              <a:rPr lang="en-US" dirty="0" smtClean="0"/>
              <a:t>WHO should be involved?</a:t>
            </a:r>
          </a:p>
          <a:p>
            <a:pPr marL="0" indent="0">
              <a:buNone/>
            </a:pPr>
            <a:r>
              <a:rPr lang="en-US" dirty="0"/>
              <a:t>	</a:t>
            </a:r>
            <a:r>
              <a:rPr lang="en-US" dirty="0" smtClean="0"/>
              <a:t>-all citizens?</a:t>
            </a:r>
          </a:p>
          <a:p>
            <a:pPr marL="0" indent="0">
              <a:buNone/>
            </a:pPr>
            <a:r>
              <a:rPr lang="en-US" dirty="0"/>
              <a:t>	</a:t>
            </a:r>
            <a:r>
              <a:rPr lang="en-US" dirty="0" smtClean="0"/>
              <a:t>- only informed, well educated citizens?</a:t>
            </a:r>
            <a:endParaRPr lang="en-US" dirty="0"/>
          </a:p>
          <a:p>
            <a:pPr marL="0" indent="0">
              <a:buNone/>
            </a:pPr>
            <a:endParaRPr lang="en-US" dirty="0" smtClean="0"/>
          </a:p>
          <a:p>
            <a:pPr marL="0" indent="0">
              <a:buNone/>
            </a:pPr>
            <a:r>
              <a:rPr lang="en-US" dirty="0" smtClean="0"/>
              <a:t>HOW should they be involved?</a:t>
            </a:r>
          </a:p>
          <a:p>
            <a:pPr marL="0" indent="0">
              <a:buNone/>
            </a:pPr>
            <a:r>
              <a:rPr lang="en-US" dirty="0"/>
              <a:t>	</a:t>
            </a:r>
            <a:r>
              <a:rPr lang="en-US" dirty="0" smtClean="0"/>
              <a:t>-participatory democracy</a:t>
            </a:r>
          </a:p>
          <a:p>
            <a:pPr marL="0" indent="0">
              <a:buNone/>
            </a:pPr>
            <a:r>
              <a:rPr lang="en-US" dirty="0"/>
              <a:t>	</a:t>
            </a:r>
            <a:r>
              <a:rPr lang="en-US" dirty="0" smtClean="0"/>
              <a:t>-representative democracy</a:t>
            </a:r>
            <a:endParaRPr lang="en-US" dirty="0"/>
          </a:p>
        </p:txBody>
      </p:sp>
    </p:spTree>
    <p:extLst>
      <p:ext uri="{BB962C8B-B14F-4D97-AF65-F5344CB8AC3E}">
        <p14:creationId xmlns:p14="http://schemas.microsoft.com/office/powerpoint/2010/main" val="849007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Most popular notion of Democracy</a:t>
            </a:r>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10095" y="1953657"/>
            <a:ext cx="5723810" cy="3819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70701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Alternative </a:t>
            </a:r>
            <a:r>
              <a:rPr lang="en-US" dirty="0"/>
              <a:t>interpretations of democracy</a:t>
            </a:r>
          </a:p>
        </p:txBody>
      </p:sp>
      <p:sp>
        <p:nvSpPr>
          <p:cNvPr id="3" name="Content Placeholder 2"/>
          <p:cNvSpPr>
            <a:spLocks noGrp="1"/>
          </p:cNvSpPr>
          <p:nvPr>
            <p:ph idx="1"/>
          </p:nvPr>
        </p:nvSpPr>
        <p:spPr/>
        <p:txBody>
          <a:bodyPr>
            <a:normAutofit fontScale="62500" lnSpcReduction="20000"/>
          </a:bodyPr>
          <a:lstStyle/>
          <a:p>
            <a:pPr marL="0" indent="0">
              <a:buNone/>
            </a:pPr>
            <a:r>
              <a:rPr lang="en-US" dirty="0"/>
              <a:t>Two sets of </a:t>
            </a:r>
            <a:r>
              <a:rPr lang="en-US" dirty="0" smtClean="0"/>
              <a:t>traditional political science interpretations-</a:t>
            </a:r>
            <a:r>
              <a:rPr lang="en-US" dirty="0"/>
              <a:t>-the who and the how</a:t>
            </a:r>
          </a:p>
          <a:p>
            <a:pPr marL="0" indent="0">
              <a:buNone/>
            </a:pPr>
            <a:r>
              <a:rPr lang="en-US" dirty="0"/>
              <a:t>	</a:t>
            </a:r>
            <a:endParaRPr lang="en-US" dirty="0" smtClean="0"/>
          </a:p>
          <a:p>
            <a:pPr marL="0" indent="0">
              <a:buNone/>
            </a:pPr>
            <a:r>
              <a:rPr lang="en-US" sz="4200" b="1" dirty="0" smtClean="0"/>
              <a:t>I</a:t>
            </a:r>
            <a:r>
              <a:rPr lang="en-US" sz="4200" b="1" dirty="0"/>
              <a:t>. Who</a:t>
            </a:r>
          </a:p>
          <a:p>
            <a:pPr marL="0" indent="0">
              <a:buNone/>
            </a:pPr>
            <a:endParaRPr lang="en-US" dirty="0"/>
          </a:p>
          <a:p>
            <a:r>
              <a:rPr lang="en-US" dirty="0"/>
              <a:t>1. elitist--Hamilton--</a:t>
            </a:r>
          </a:p>
          <a:p>
            <a:r>
              <a:rPr lang="en-US" dirty="0"/>
              <a:t>2. pluralist--</a:t>
            </a:r>
            <a:r>
              <a:rPr lang="en-US" dirty="0" smtClean="0"/>
              <a:t>Madison</a:t>
            </a:r>
            <a:endParaRPr lang="en-US" dirty="0"/>
          </a:p>
          <a:p>
            <a:r>
              <a:rPr lang="en-US" dirty="0"/>
              <a:t>3. direct (or classical</a:t>
            </a:r>
            <a:r>
              <a:rPr lang="en-US" dirty="0" smtClean="0"/>
              <a:t>)—Jefferson</a:t>
            </a:r>
          </a:p>
          <a:p>
            <a:endParaRPr lang="en-US" dirty="0"/>
          </a:p>
          <a:p>
            <a:r>
              <a:rPr lang="en-US" dirty="0" smtClean="0"/>
              <a:t>Also Tocqueville </a:t>
            </a:r>
            <a:r>
              <a:rPr lang="en-US" dirty="0"/>
              <a:t>--”</a:t>
            </a:r>
            <a:r>
              <a:rPr lang="en-US" dirty="0" smtClean="0"/>
              <a:t>Americans are joiners”  he wrote in his observations  </a:t>
            </a:r>
            <a:r>
              <a:rPr lang="en-US" dirty="0"/>
              <a:t>about </a:t>
            </a:r>
            <a:r>
              <a:rPr lang="en-US" dirty="0" smtClean="0"/>
              <a:t>associations. He </a:t>
            </a:r>
            <a:r>
              <a:rPr lang="en-US" dirty="0"/>
              <a:t>wrote “there is hardly a cause for which there is not some association in America.” </a:t>
            </a:r>
            <a:endParaRPr lang="en-US" dirty="0" smtClean="0"/>
          </a:p>
          <a:p>
            <a:endParaRPr lang="en-US" dirty="0"/>
          </a:p>
          <a:p>
            <a:pPr marL="0" indent="0">
              <a:buNone/>
            </a:pPr>
            <a:r>
              <a:rPr lang="en-US" dirty="0" smtClean="0"/>
              <a:t>New </a:t>
            </a:r>
            <a:r>
              <a:rPr lang="en-US" dirty="0"/>
              <a:t>England town </a:t>
            </a:r>
            <a:r>
              <a:rPr lang="en-US" dirty="0" smtClean="0"/>
              <a:t>meetings are much different than the U.S. Senate</a:t>
            </a:r>
            <a:endParaRPr lang="en-US" dirty="0"/>
          </a:p>
          <a:p>
            <a:pPr marL="0" indent="0">
              <a:buNone/>
            </a:pPr>
            <a:endParaRPr lang="en-US" dirty="0"/>
          </a:p>
        </p:txBody>
      </p:sp>
    </p:spTree>
    <p:extLst>
      <p:ext uri="{BB962C8B-B14F-4D97-AF65-F5344CB8AC3E}">
        <p14:creationId xmlns:p14="http://schemas.microsoft.com/office/powerpoint/2010/main" val="2082650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Democracy (continued) </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dirty="0" smtClean="0"/>
              <a:t>II</a:t>
            </a:r>
            <a:r>
              <a:rPr lang="en-US" dirty="0"/>
              <a:t>. The How</a:t>
            </a:r>
          </a:p>
          <a:p>
            <a:pPr marL="0" indent="0">
              <a:buNone/>
            </a:pPr>
            <a:r>
              <a:rPr lang="en-US" dirty="0"/>
              <a:t>	</a:t>
            </a:r>
            <a:r>
              <a:rPr lang="en-US" dirty="0" smtClean="0"/>
              <a:t>A. Representative—elect people to represent us 	</a:t>
            </a:r>
          </a:p>
          <a:p>
            <a:pPr marL="0" indent="0">
              <a:buNone/>
            </a:pPr>
            <a:r>
              <a:rPr lang="en-US" dirty="0" smtClean="0"/>
              <a:t>	</a:t>
            </a:r>
          </a:p>
          <a:p>
            <a:pPr marL="0" indent="0">
              <a:buNone/>
            </a:pPr>
            <a:r>
              <a:rPr lang="en-US" dirty="0"/>
              <a:t>	</a:t>
            </a:r>
            <a:r>
              <a:rPr lang="en-US" dirty="0" smtClean="0"/>
              <a:t>Traditional political science questions:  </a:t>
            </a:r>
          </a:p>
          <a:p>
            <a:pPr marL="0" indent="0">
              <a:buNone/>
            </a:pPr>
            <a:endParaRPr lang="en-US" dirty="0" smtClean="0"/>
          </a:p>
          <a:p>
            <a:pPr marL="0" indent="0">
              <a:buNone/>
            </a:pPr>
            <a:r>
              <a:rPr lang="en-US" dirty="0"/>
              <a:t>	</a:t>
            </a:r>
            <a:r>
              <a:rPr lang="en-US" dirty="0" smtClean="0"/>
              <a:t>1. Should representatives be delegates vs. trustees? (Normative)</a:t>
            </a:r>
          </a:p>
          <a:p>
            <a:pPr marL="0" indent="0">
              <a:buNone/>
            </a:pPr>
            <a:endParaRPr lang="en-US" dirty="0" smtClean="0"/>
          </a:p>
          <a:p>
            <a:pPr marL="0" indent="0">
              <a:buNone/>
            </a:pPr>
            <a:r>
              <a:rPr lang="en-US" dirty="0"/>
              <a:t>	</a:t>
            </a:r>
            <a:r>
              <a:rPr lang="en-US" dirty="0" smtClean="0"/>
              <a:t>2. Who SHOULD elected officials to represent? 					(Normative)</a:t>
            </a:r>
          </a:p>
          <a:p>
            <a:pPr marL="0" indent="0">
              <a:buNone/>
            </a:pPr>
            <a:endParaRPr lang="en-US" dirty="0" smtClean="0"/>
          </a:p>
          <a:p>
            <a:pPr marL="0" indent="0">
              <a:buNone/>
            </a:pPr>
            <a:r>
              <a:rPr lang="en-US" dirty="0" smtClean="0"/>
              <a:t>	3. Who DO elected officials represent?</a:t>
            </a:r>
          </a:p>
          <a:p>
            <a:pPr marL="0" indent="0">
              <a:buNone/>
            </a:pPr>
            <a:r>
              <a:rPr lang="en-US" dirty="0"/>
              <a:t>	</a:t>
            </a:r>
            <a:r>
              <a:rPr lang="en-US" dirty="0" smtClean="0"/>
              <a:t>			(</a:t>
            </a:r>
            <a:r>
              <a:rPr lang="en-US" dirty="0"/>
              <a:t>E</a:t>
            </a:r>
            <a:r>
              <a:rPr lang="en-US" dirty="0" smtClean="0"/>
              <a:t>mpirical)</a:t>
            </a:r>
          </a:p>
          <a:p>
            <a:pPr marL="0" indent="0">
              <a:buNone/>
            </a:pPr>
            <a:endParaRPr lang="en-US" dirty="0"/>
          </a:p>
          <a:p>
            <a:pPr marL="0" indent="0">
              <a:buNone/>
            </a:pPr>
            <a:r>
              <a:rPr lang="en-US" dirty="0"/>
              <a:t>	</a:t>
            </a:r>
            <a:r>
              <a:rPr lang="en-US" dirty="0" smtClean="0"/>
              <a:t>B. Participatory—direct involvement of citizens</a:t>
            </a:r>
            <a:endParaRPr lang="en-US" dirty="0"/>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1303723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Democratic results?</a:t>
            </a:r>
            <a:endParaRPr lang="en-US" dirty="0"/>
          </a:p>
        </p:txBody>
      </p:sp>
      <p:sp>
        <p:nvSpPr>
          <p:cNvPr id="3" name="Content Placeholder 2"/>
          <p:cNvSpPr>
            <a:spLocks noGrp="1"/>
          </p:cNvSpPr>
          <p:nvPr>
            <p:ph idx="1"/>
          </p:nvPr>
        </p:nvSpPr>
        <p:spPr/>
        <p:txBody>
          <a:bodyPr/>
          <a:lstStyle/>
          <a:p>
            <a:r>
              <a:rPr lang="en-US" dirty="0" smtClean="0"/>
              <a:t>The WHAT</a:t>
            </a:r>
          </a:p>
          <a:p>
            <a:pPr marL="457200" lvl="1" indent="0">
              <a:buNone/>
            </a:pPr>
            <a:r>
              <a:rPr lang="en-US" dirty="0" smtClean="0"/>
              <a:t>Public policies should conform to public preferences over the long run. </a:t>
            </a:r>
            <a:endParaRPr lang="en-US" dirty="0"/>
          </a:p>
        </p:txBody>
      </p:sp>
    </p:spTree>
    <p:extLst>
      <p:ext uri="{BB962C8B-B14F-4D97-AF65-F5344CB8AC3E}">
        <p14:creationId xmlns:p14="http://schemas.microsoft.com/office/powerpoint/2010/main" val="21422994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Government OF the People and BY the people relates to the PROCESS of policy-making</a:t>
            </a:r>
          </a:p>
          <a:p>
            <a:endParaRPr lang="en-US" dirty="0"/>
          </a:p>
          <a:p>
            <a:r>
              <a:rPr lang="en-US" dirty="0" smtClean="0"/>
              <a:t>Government FOR the people relates to the PRODUCT of policy-making</a:t>
            </a:r>
            <a:endParaRPr lang="en-US" dirty="0"/>
          </a:p>
        </p:txBody>
      </p:sp>
    </p:spTree>
    <p:extLst>
      <p:ext uri="{BB962C8B-B14F-4D97-AF65-F5344CB8AC3E}">
        <p14:creationId xmlns:p14="http://schemas.microsoft.com/office/powerpoint/2010/main" val="16377942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What is Political Science? </a:t>
            </a:r>
            <a:endParaRPr lang="en-US" dirty="0"/>
          </a:p>
        </p:txBody>
      </p:sp>
      <p:sp>
        <p:nvSpPr>
          <p:cNvPr id="3" name="Content Placeholder 2"/>
          <p:cNvSpPr>
            <a:spLocks noGrp="1"/>
          </p:cNvSpPr>
          <p:nvPr>
            <p:ph idx="1"/>
          </p:nvPr>
        </p:nvSpPr>
        <p:spPr/>
        <p:txBody>
          <a:bodyPr/>
          <a:lstStyle/>
          <a:p>
            <a:r>
              <a:rPr lang="en-US" dirty="0"/>
              <a:t>Political science is the study of governments, public policies and political processes, </a:t>
            </a:r>
            <a:r>
              <a:rPr lang="en-US" dirty="0" smtClean="0"/>
              <a:t>political systems</a:t>
            </a:r>
            <a:r>
              <a:rPr lang="en-US" dirty="0"/>
              <a:t>, and political behavior. </a:t>
            </a:r>
            <a:endParaRPr lang="en-US" dirty="0" smtClean="0"/>
          </a:p>
          <a:p>
            <a:endParaRPr lang="en-US" dirty="0"/>
          </a:p>
          <a:p>
            <a:r>
              <a:rPr lang="en-US" dirty="0" smtClean="0"/>
              <a:t>Political Science focuses on collective decisions, how individuals affect collective decisions, and the causes and impacts of collective decisions. </a:t>
            </a:r>
            <a:endParaRPr lang="en-US" dirty="0"/>
          </a:p>
        </p:txBody>
      </p:sp>
    </p:spTree>
    <p:extLst>
      <p:ext uri="{BB962C8B-B14F-4D97-AF65-F5344CB8AC3E}">
        <p14:creationId xmlns:p14="http://schemas.microsoft.com/office/powerpoint/2010/main" val="3025378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Subfields of Political Science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 Political science subfields include </a:t>
            </a:r>
            <a:endParaRPr lang="en-US" dirty="0" smtClean="0"/>
          </a:p>
          <a:p>
            <a:pPr marL="0" indent="0">
              <a:buNone/>
            </a:pPr>
            <a:r>
              <a:rPr lang="en-US" dirty="0"/>
              <a:t>	</a:t>
            </a:r>
            <a:r>
              <a:rPr lang="en-US" dirty="0" smtClean="0"/>
              <a:t>-political theory and philosophy,</a:t>
            </a:r>
          </a:p>
          <a:p>
            <a:pPr marL="0" indent="0">
              <a:buNone/>
            </a:pPr>
            <a:r>
              <a:rPr lang="en-US" dirty="0"/>
              <a:t>	</a:t>
            </a:r>
            <a:r>
              <a:rPr lang="en-US" dirty="0" smtClean="0"/>
              <a:t>-political </a:t>
            </a:r>
            <a:r>
              <a:rPr lang="en-US" dirty="0"/>
              <a:t>economy, </a:t>
            </a:r>
            <a:endParaRPr lang="en-US" dirty="0" smtClean="0"/>
          </a:p>
          <a:p>
            <a:pPr marL="0" indent="0">
              <a:buNone/>
            </a:pPr>
            <a:r>
              <a:rPr lang="en-US" dirty="0"/>
              <a:t>	</a:t>
            </a:r>
            <a:r>
              <a:rPr lang="en-US" dirty="0" smtClean="0"/>
              <a:t>-policy </a:t>
            </a:r>
            <a:r>
              <a:rPr lang="en-US" dirty="0"/>
              <a:t>studies and analysis, </a:t>
            </a:r>
            <a:endParaRPr lang="en-US" dirty="0" smtClean="0"/>
          </a:p>
          <a:p>
            <a:pPr marL="0" indent="0">
              <a:buNone/>
            </a:pPr>
            <a:r>
              <a:rPr lang="en-US" dirty="0"/>
              <a:t>	</a:t>
            </a:r>
            <a:r>
              <a:rPr lang="en-US" dirty="0" smtClean="0"/>
              <a:t>-comparative </a:t>
            </a:r>
            <a:r>
              <a:rPr lang="en-US" dirty="0"/>
              <a:t>politics, </a:t>
            </a:r>
            <a:endParaRPr lang="en-US" dirty="0" smtClean="0"/>
          </a:p>
          <a:p>
            <a:pPr marL="0" indent="0">
              <a:buNone/>
            </a:pPr>
            <a:r>
              <a:rPr lang="en-US" dirty="0"/>
              <a:t>	</a:t>
            </a:r>
            <a:r>
              <a:rPr lang="en-US" dirty="0" smtClean="0"/>
              <a:t>-international </a:t>
            </a:r>
            <a:r>
              <a:rPr lang="en-US" dirty="0"/>
              <a:t>relations, </a:t>
            </a:r>
            <a:endParaRPr lang="en-US" dirty="0" smtClean="0"/>
          </a:p>
          <a:p>
            <a:pPr marL="0" indent="0">
              <a:buNone/>
            </a:pPr>
            <a:r>
              <a:rPr lang="en-US" dirty="0"/>
              <a:t>	</a:t>
            </a:r>
            <a:r>
              <a:rPr lang="en-US" dirty="0" smtClean="0"/>
              <a:t>but rely and use many related fields (e.g. economics, history, geography, sociology, </a:t>
            </a:r>
            <a:r>
              <a:rPr lang="en-US" dirty="0" err="1" smtClean="0"/>
              <a:t>etc</a:t>
            </a:r>
            <a:r>
              <a:rPr lang="en-US" dirty="0" smtClean="0"/>
              <a:t>). </a:t>
            </a:r>
            <a:endParaRPr lang="en-US" dirty="0"/>
          </a:p>
          <a:p>
            <a:pPr marL="0" indent="0">
              <a:buNone/>
            </a:pPr>
            <a:endParaRPr lang="en-US" dirty="0"/>
          </a:p>
        </p:txBody>
      </p:sp>
    </p:spTree>
    <p:extLst>
      <p:ext uri="{BB962C8B-B14F-4D97-AF65-F5344CB8AC3E}">
        <p14:creationId xmlns:p14="http://schemas.microsoft.com/office/powerpoint/2010/main" val="9087810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sz="3600" dirty="0"/>
              <a:t>What the difference between a republic and a democracy?</a:t>
            </a:r>
          </a:p>
          <a:p>
            <a:endParaRPr lang="en-US" dirty="0" smtClean="0"/>
          </a:p>
          <a:p>
            <a:pPr marL="0" indent="0">
              <a:buNone/>
            </a:pPr>
            <a:r>
              <a:rPr lang="en-US" dirty="0" smtClean="0"/>
              <a:t>(It is the difference between Latin and Greek– Madison started this confusion in Federalist #10). </a:t>
            </a:r>
            <a:endParaRPr lang="en-US" dirty="0"/>
          </a:p>
        </p:txBody>
      </p:sp>
    </p:spTree>
    <p:extLst>
      <p:ext uri="{BB962C8B-B14F-4D97-AF65-F5344CB8AC3E}">
        <p14:creationId xmlns:p14="http://schemas.microsoft.com/office/powerpoint/2010/main" val="25092796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Jefferson Quote on my Office Wall</a:t>
            </a:r>
            <a:endParaRPr lang="en-US"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625793381"/>
              </p:ext>
            </p:extLst>
          </p:nvPr>
        </p:nvGraphicFramePr>
        <p:xfrm>
          <a:off x="1641475" y="1600200"/>
          <a:ext cx="5861050" cy="4525963"/>
        </p:xfrm>
        <a:graphic>
          <a:graphicData uri="http://schemas.openxmlformats.org/presentationml/2006/ole">
            <mc:AlternateContent xmlns:mc="http://schemas.openxmlformats.org/markup-compatibility/2006">
              <mc:Choice xmlns:v="urn:schemas-microsoft-com:vml" Requires="v">
                <p:oleObj spid="_x0000_s1121" name="Acrobat Document" r:id="rId3" imgW="6019681" imgH="4648040" progId="AcroExch.Document.7">
                  <p:embed/>
                </p:oleObj>
              </mc:Choice>
              <mc:Fallback>
                <p:oleObj name="Acrobat Document" r:id="rId3" imgW="6019681" imgH="4648040" progId="AcroExch.Document.7">
                  <p:embed/>
                  <p:pic>
                    <p:nvPicPr>
                      <p:cNvPr id="0" name=""/>
                      <p:cNvPicPr/>
                      <p:nvPr/>
                    </p:nvPicPr>
                    <p:blipFill>
                      <a:blip r:embed="rId4"/>
                      <a:stretch>
                        <a:fillRect/>
                      </a:stretch>
                    </p:blipFill>
                    <p:spPr>
                      <a:xfrm>
                        <a:off x="1641475" y="1600200"/>
                        <a:ext cx="5861050" cy="4525963"/>
                      </a:xfrm>
                      <a:prstGeom prst="rect">
                        <a:avLst/>
                      </a:prstGeom>
                    </p:spPr>
                  </p:pic>
                </p:oleObj>
              </mc:Fallback>
            </mc:AlternateContent>
          </a:graphicData>
        </a:graphic>
      </p:graphicFrame>
    </p:spTree>
    <p:extLst>
      <p:ext uri="{BB962C8B-B14F-4D97-AF65-F5344CB8AC3E}">
        <p14:creationId xmlns:p14="http://schemas.microsoft.com/office/powerpoint/2010/main" val="12157870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Jefferson </a:t>
            </a:r>
            <a:r>
              <a:rPr lang="en-US" dirty="0" smtClean="0"/>
              <a:t>plaque in my office: </a:t>
            </a:r>
            <a:r>
              <a:rPr lang="en-US" dirty="0"/>
              <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dirty="0"/>
              <a:t>“Democracy is cumbersome, slow and inefficient, but in due time the voice of the people will be heard and their latent wisdom will prevail.” </a:t>
            </a:r>
          </a:p>
          <a:p>
            <a:endParaRPr lang="en-US" dirty="0"/>
          </a:p>
        </p:txBody>
      </p:sp>
    </p:spTree>
    <p:extLst>
      <p:ext uri="{BB962C8B-B14F-4D97-AF65-F5344CB8AC3E}">
        <p14:creationId xmlns:p14="http://schemas.microsoft.com/office/powerpoint/2010/main" val="8560461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Rotunda of Missouri Capitol </a:t>
            </a:r>
            <a:endParaRPr lang="en-US" dirty="0"/>
          </a:p>
        </p:txBody>
      </p:sp>
      <p:sp>
        <p:nvSpPr>
          <p:cNvPr id="3" name="Content Placeholder 2"/>
          <p:cNvSpPr>
            <a:spLocks noGrp="1"/>
          </p:cNvSpPr>
          <p:nvPr>
            <p:ph idx="1"/>
          </p:nvPr>
        </p:nvSpPr>
        <p:spPr/>
        <p:txBody>
          <a:bodyPr/>
          <a:lstStyle/>
          <a:p>
            <a:r>
              <a:rPr lang="en-US" i="1" dirty="0"/>
              <a:t>In proportion as the structure of a government gives force to public opinion, it is essential that public opinion should be enlightened. </a:t>
            </a:r>
            <a:endParaRPr lang="en-US" i="1" dirty="0" smtClean="0"/>
          </a:p>
          <a:p>
            <a:endParaRPr lang="en-US" i="1" dirty="0" smtClean="0"/>
          </a:p>
          <a:p>
            <a:pPr marL="0" indent="0">
              <a:buNone/>
            </a:pPr>
            <a:r>
              <a:rPr lang="en-US" i="1" dirty="0"/>
              <a:t> </a:t>
            </a:r>
            <a:r>
              <a:rPr lang="en-US" i="1" dirty="0" smtClean="0"/>
              <a:t>  Source: President George Washington’s Farewell Address, 1796</a:t>
            </a:r>
            <a:endParaRPr lang="en-US" dirty="0"/>
          </a:p>
        </p:txBody>
      </p:sp>
    </p:spTree>
    <p:extLst>
      <p:ext uri="{BB962C8B-B14F-4D97-AF65-F5344CB8AC3E}">
        <p14:creationId xmlns:p14="http://schemas.microsoft.com/office/powerpoint/2010/main" val="11447252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Political Science</a:t>
            </a:r>
            <a:endParaRPr lang="en-US" dirty="0"/>
          </a:p>
        </p:txBody>
      </p:sp>
      <p:sp>
        <p:nvSpPr>
          <p:cNvPr id="3" name="Content Placeholder 2"/>
          <p:cNvSpPr>
            <a:spLocks noGrp="1"/>
          </p:cNvSpPr>
          <p:nvPr>
            <p:ph idx="1"/>
          </p:nvPr>
        </p:nvSpPr>
        <p:spPr/>
        <p:txBody>
          <a:bodyPr/>
          <a:lstStyle/>
          <a:p>
            <a:pPr marL="0" indent="0">
              <a:buNone/>
            </a:pPr>
            <a:r>
              <a:rPr lang="en-US" dirty="0" smtClean="0"/>
              <a:t>  Political Science relies on journalism, people’s opinions, history and sociology but we look for evidence and support, not just opinions. </a:t>
            </a:r>
          </a:p>
          <a:p>
            <a:pPr marL="0" indent="0">
              <a:buNone/>
            </a:pPr>
            <a:endParaRPr lang="en-US" dirty="0"/>
          </a:p>
          <a:p>
            <a:pPr marL="0" indent="0">
              <a:buNone/>
            </a:pPr>
            <a:r>
              <a:rPr lang="en-US" dirty="0" smtClean="0"/>
              <a:t>Political Science focuses on the social and political institutions that develop to make collective decisions. </a:t>
            </a:r>
            <a:endParaRPr lang="en-US" dirty="0"/>
          </a:p>
        </p:txBody>
      </p:sp>
    </p:spTree>
    <p:extLst>
      <p:ext uri="{BB962C8B-B14F-4D97-AF65-F5344CB8AC3E}">
        <p14:creationId xmlns:p14="http://schemas.microsoft.com/office/powerpoint/2010/main" val="42195209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r>
              <a:rPr lang="en-US" dirty="0" smtClean="0"/>
              <a:t>. Public Policy</a:t>
            </a:r>
            <a:endParaRPr lang="en-US" dirty="0"/>
          </a:p>
        </p:txBody>
      </p:sp>
      <p:sp>
        <p:nvSpPr>
          <p:cNvPr id="3" name="Content Placeholder 2"/>
          <p:cNvSpPr>
            <a:spLocks noGrp="1"/>
          </p:cNvSpPr>
          <p:nvPr>
            <p:ph idx="1"/>
          </p:nvPr>
        </p:nvSpPr>
        <p:spPr/>
        <p:txBody>
          <a:bodyPr/>
          <a:lstStyle/>
          <a:p>
            <a:pPr marL="0" indent="0">
              <a:buNone/>
            </a:pPr>
            <a:r>
              <a:rPr lang="en-US" dirty="0" smtClean="0"/>
              <a:t>--"</a:t>
            </a:r>
            <a:r>
              <a:rPr lang="en-US" dirty="0"/>
              <a:t>official decisions of </a:t>
            </a:r>
            <a:r>
              <a:rPr lang="en-US" dirty="0" smtClean="0"/>
              <a:t>governments." </a:t>
            </a:r>
            <a:r>
              <a:rPr lang="en-US" dirty="0"/>
              <a:t>W</a:t>
            </a:r>
            <a:r>
              <a:rPr lang="en-US" dirty="0" smtClean="0"/>
              <a:t>hat </a:t>
            </a:r>
            <a:r>
              <a:rPr lang="en-US" dirty="0"/>
              <a:t>governmental officials decide to do or not to do; </a:t>
            </a:r>
          </a:p>
          <a:p>
            <a:pPr marL="0" indent="0">
              <a:buNone/>
            </a:pPr>
            <a:endParaRPr lang="en-US" dirty="0"/>
          </a:p>
          <a:p>
            <a:pPr marL="0" indent="0">
              <a:buNone/>
            </a:pPr>
            <a:r>
              <a:rPr lang="en-US" dirty="0" smtClean="0"/>
              <a:t>--all </a:t>
            </a:r>
            <a:r>
              <a:rPr lang="en-US" dirty="0"/>
              <a:t>of the laws, </a:t>
            </a:r>
            <a:r>
              <a:rPr lang="en-US" dirty="0" smtClean="0"/>
              <a:t>treaties, regulations</a:t>
            </a:r>
            <a:r>
              <a:rPr lang="en-US" dirty="0"/>
              <a:t>, court decisions, legislation, executive </a:t>
            </a:r>
            <a:r>
              <a:rPr lang="en-US" dirty="0" smtClean="0"/>
              <a:t>decisions, administrative decisions  </a:t>
            </a:r>
            <a:r>
              <a:rPr lang="en-US" dirty="0"/>
              <a:t>made by government. </a:t>
            </a:r>
          </a:p>
          <a:p>
            <a:endParaRPr lang="en-US" dirty="0"/>
          </a:p>
        </p:txBody>
      </p:sp>
    </p:spTree>
    <p:extLst>
      <p:ext uri="{BB962C8B-B14F-4D97-AF65-F5344CB8AC3E}">
        <p14:creationId xmlns:p14="http://schemas.microsoft.com/office/powerpoint/2010/main" val="15574284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a:t>
            </a:r>
            <a:r>
              <a:rPr lang="en-US" dirty="0" smtClean="0"/>
              <a:t>. </a:t>
            </a:r>
            <a:r>
              <a:rPr lang="en-US" dirty="0"/>
              <a:t>P</a:t>
            </a:r>
            <a:r>
              <a:rPr lang="en-US" dirty="0" smtClean="0"/>
              <a:t>olicy analysis </a:t>
            </a:r>
            <a:endParaRPr lang="en-US" dirty="0"/>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use of reason and evidence to select the best alternative to solve an issue of public concern" </a:t>
            </a:r>
          </a:p>
          <a:p>
            <a:r>
              <a:rPr lang="en-US" dirty="0">
                <a:latin typeface="Times New Roman" pitchFamily="18" charset="0"/>
                <a:cs typeface="Times New Roman" pitchFamily="18" charset="0"/>
              </a:rPr>
              <a:t>Source: MacRae and Wilde, POLICY ANALYSIS FOR PUBLIC DECISIONS</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analysis” excludes force, ideological thinking, non-thinking (e.g. habits</a:t>
            </a:r>
            <a:r>
              <a:rPr lang="en-US" dirty="0" smtClean="0">
                <a:latin typeface="Times New Roman" pitchFamily="18" charset="0"/>
                <a:cs typeface="Times New Roman" pitchFamily="18" charset="0"/>
              </a:rPr>
              <a:t>), chance. </a:t>
            </a: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42941424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5</a:t>
            </a:r>
            <a:r>
              <a:rPr lang="en-US" dirty="0" smtClean="0"/>
              <a:t>. Policy </a:t>
            </a:r>
            <a:r>
              <a:rPr lang="en-US" dirty="0"/>
              <a:t>making is problem solving</a:t>
            </a:r>
            <a:br>
              <a:rPr lang="en-US" dirty="0"/>
            </a:br>
            <a:endParaRPr lang="en-US" dirty="0"/>
          </a:p>
        </p:txBody>
      </p:sp>
      <p:sp>
        <p:nvSpPr>
          <p:cNvPr id="3" name="Content Placeholder 2"/>
          <p:cNvSpPr>
            <a:spLocks noGrp="1"/>
          </p:cNvSpPr>
          <p:nvPr>
            <p:ph idx="1"/>
          </p:nvPr>
        </p:nvSpPr>
        <p:spPr/>
        <p:txBody>
          <a:bodyPr/>
          <a:lstStyle/>
          <a:p>
            <a:endParaRPr lang="en-US" dirty="0"/>
          </a:p>
          <a:p>
            <a:r>
              <a:rPr lang="en-US" dirty="0" smtClean="0"/>
              <a:t>problem—gap </a:t>
            </a:r>
            <a:r>
              <a:rPr lang="en-US" dirty="0"/>
              <a:t>between the ideal and the </a:t>
            </a:r>
            <a:r>
              <a:rPr lang="en-US" dirty="0" smtClean="0"/>
              <a:t>actual</a:t>
            </a:r>
          </a:p>
          <a:p>
            <a:r>
              <a:rPr lang="en-US" dirty="0" smtClean="0"/>
              <a:t>problem </a:t>
            </a:r>
            <a:r>
              <a:rPr lang="en-US" dirty="0"/>
              <a:t>definition is political</a:t>
            </a:r>
          </a:p>
          <a:p>
            <a:r>
              <a:rPr lang="en-US" dirty="0" smtClean="0"/>
              <a:t>“</a:t>
            </a:r>
            <a:r>
              <a:rPr lang="en-US" dirty="0"/>
              <a:t>problem coping” rather than “problem solving” </a:t>
            </a:r>
            <a:endParaRPr lang="en-US" dirty="0" smtClean="0"/>
          </a:p>
          <a:p>
            <a:r>
              <a:rPr lang="en-US" dirty="0"/>
              <a:t>Problem solving is usually reactive, not anticipatory</a:t>
            </a:r>
          </a:p>
          <a:p>
            <a:endParaRPr lang="en-US" dirty="0"/>
          </a:p>
        </p:txBody>
      </p:sp>
    </p:spTree>
    <p:extLst>
      <p:ext uri="{BB962C8B-B14F-4D97-AF65-F5344CB8AC3E}">
        <p14:creationId xmlns:p14="http://schemas.microsoft.com/office/powerpoint/2010/main" val="7303088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6</a:t>
            </a:r>
            <a:r>
              <a:rPr lang="en-US" dirty="0" smtClean="0"/>
              <a:t>. Describe</a:t>
            </a:r>
            <a:r>
              <a:rPr lang="en-US" dirty="0"/>
              <a:t>, explain, </a:t>
            </a:r>
            <a:r>
              <a:rPr lang="en-US" dirty="0" smtClean="0"/>
              <a:t>evaluate vs. advocate </a:t>
            </a:r>
            <a:endParaRPr lang="en-US" dirty="0"/>
          </a:p>
        </p:txBody>
      </p:sp>
      <p:sp>
        <p:nvSpPr>
          <p:cNvPr id="3" name="Content Placeholder 2"/>
          <p:cNvSpPr>
            <a:spLocks noGrp="1"/>
          </p:cNvSpPr>
          <p:nvPr>
            <p:ph idx="1"/>
          </p:nvPr>
        </p:nvSpPr>
        <p:spPr/>
        <p:txBody>
          <a:bodyPr>
            <a:normAutofit fontScale="47500" lnSpcReduction="20000"/>
          </a:bodyPr>
          <a:lstStyle/>
          <a:p>
            <a:endParaRPr lang="en-US" dirty="0" smtClean="0"/>
          </a:p>
          <a:p>
            <a:endParaRPr lang="en-US" dirty="0"/>
          </a:p>
          <a:p>
            <a:pPr marL="0" indent="0">
              <a:buNone/>
            </a:pPr>
            <a:r>
              <a:rPr lang="en-US" dirty="0" smtClean="0"/>
              <a:t>Policy analysis involves:</a:t>
            </a:r>
          </a:p>
          <a:p>
            <a:endParaRPr lang="en-US" dirty="0"/>
          </a:p>
          <a:p>
            <a:pPr marL="0" indent="0">
              <a:buNone/>
            </a:pPr>
            <a:r>
              <a:rPr lang="en-US" dirty="0"/>
              <a:t>	</a:t>
            </a:r>
            <a:r>
              <a:rPr lang="en-US" dirty="0" smtClean="0"/>
              <a:t>1. Describe –to give essential characteristics</a:t>
            </a:r>
          </a:p>
          <a:p>
            <a:pPr marL="0" indent="0">
              <a:buNone/>
            </a:pPr>
            <a:endParaRPr lang="en-US" dirty="0" smtClean="0"/>
          </a:p>
          <a:p>
            <a:pPr marL="0" indent="0">
              <a:buNone/>
            </a:pPr>
            <a:r>
              <a:rPr lang="en-US" dirty="0" smtClean="0"/>
              <a:t>	2. Explain—to present a cause and effect relationship, to give reasons for</a:t>
            </a:r>
          </a:p>
          <a:p>
            <a:pPr marL="0" indent="0">
              <a:buNone/>
            </a:pPr>
            <a:endParaRPr lang="en-US" dirty="0" smtClean="0"/>
          </a:p>
          <a:p>
            <a:pPr marL="0" indent="0">
              <a:buNone/>
            </a:pPr>
            <a:r>
              <a:rPr lang="en-US" dirty="0" smtClean="0"/>
              <a:t>	3. Evaluate-to compare the actual with the ideal</a:t>
            </a:r>
          </a:p>
          <a:p>
            <a:endParaRPr lang="en-US" dirty="0"/>
          </a:p>
          <a:p>
            <a:pPr marL="0" indent="0">
              <a:buNone/>
            </a:pPr>
            <a:r>
              <a:rPr lang="en-US" dirty="0"/>
              <a:t>T</a:t>
            </a:r>
            <a:r>
              <a:rPr lang="en-US" dirty="0" smtClean="0"/>
              <a:t>he “ideal”  in policy analysis is “broad social values” not personal self interest. </a:t>
            </a:r>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Advocate- to promote, to lobby, to aggressively recommend.</a:t>
            </a:r>
          </a:p>
          <a:p>
            <a:pPr marL="0" indent="0">
              <a:buNone/>
            </a:pPr>
            <a:r>
              <a:rPr lang="en-US" dirty="0" smtClean="0"/>
              <a:t> </a:t>
            </a:r>
          </a:p>
          <a:p>
            <a:pPr marL="0" indent="0">
              <a:buNone/>
            </a:pPr>
            <a:r>
              <a:rPr lang="en-US" dirty="0" smtClean="0"/>
              <a:t>Rhetoric is seldom policy analysis, it is usually emotion-based persuasion. </a:t>
            </a:r>
            <a:endParaRPr lang="en-US" dirty="0"/>
          </a:p>
        </p:txBody>
      </p:sp>
    </p:spTree>
    <p:extLst>
      <p:ext uri="{BB962C8B-B14F-4D97-AF65-F5344CB8AC3E}">
        <p14:creationId xmlns:p14="http://schemas.microsoft.com/office/powerpoint/2010/main" val="29093449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7</a:t>
            </a:r>
            <a:r>
              <a:rPr lang="en-US" dirty="0" smtClean="0"/>
              <a:t>. </a:t>
            </a:r>
            <a:r>
              <a:rPr lang="en-US" dirty="0"/>
              <a:t>Normative </a:t>
            </a:r>
            <a:r>
              <a:rPr lang="en-US" dirty="0" smtClean="0"/>
              <a:t>vs. empirical, causal and prescriptive </a:t>
            </a:r>
            <a:r>
              <a:rPr lang="en-US" dirty="0"/>
              <a:t>analysis/statements</a:t>
            </a:r>
            <a:br>
              <a:rPr lang="en-US" dirty="0"/>
            </a:br>
            <a:endParaRPr lang="en-US" dirty="0"/>
          </a:p>
        </p:txBody>
      </p:sp>
      <p:sp>
        <p:nvSpPr>
          <p:cNvPr id="7" name="Content Placeholder 6"/>
          <p:cNvSpPr>
            <a:spLocks noGrp="1"/>
          </p:cNvSpPr>
          <p:nvPr>
            <p:ph idx="1"/>
          </p:nvPr>
        </p:nvSpPr>
        <p:spPr/>
        <p:txBody>
          <a:bodyPr>
            <a:normAutofit fontScale="70000" lnSpcReduction="20000"/>
          </a:bodyPr>
          <a:lstStyle/>
          <a:p>
            <a:pPr marL="0" indent="0">
              <a:buNone/>
            </a:pPr>
            <a:r>
              <a:rPr lang="en-US" dirty="0" smtClean="0"/>
              <a:t>Classic distinction is that of David Hume’s “ought” vs. “is.” </a:t>
            </a:r>
          </a:p>
          <a:p>
            <a:pPr marL="0" indent="0">
              <a:buNone/>
            </a:pPr>
            <a:endParaRPr lang="en-US" dirty="0" smtClean="0"/>
          </a:p>
          <a:p>
            <a:pPr marL="0" indent="0">
              <a:buNone/>
            </a:pPr>
            <a:r>
              <a:rPr lang="en-US" dirty="0" smtClean="0"/>
              <a:t>Also:</a:t>
            </a:r>
          </a:p>
          <a:p>
            <a:pPr marL="0" indent="0">
              <a:buNone/>
            </a:pPr>
            <a:r>
              <a:rPr lang="en-US" dirty="0" smtClean="0"/>
              <a:t>“ideal” vs. “real” </a:t>
            </a:r>
          </a:p>
          <a:p>
            <a:pPr marL="0" indent="0">
              <a:buNone/>
            </a:pPr>
            <a:r>
              <a:rPr lang="en-US" dirty="0" smtClean="0"/>
              <a:t>“value” vs. “fact.”</a:t>
            </a:r>
          </a:p>
          <a:p>
            <a:pPr marL="0" indent="0">
              <a:buNone/>
            </a:pPr>
            <a:endParaRPr lang="en-US" dirty="0"/>
          </a:p>
          <a:p>
            <a:pPr marL="0" indent="0">
              <a:buNone/>
            </a:pPr>
            <a:r>
              <a:rPr lang="en-US" b="1" dirty="0" smtClean="0"/>
              <a:t>Empirical</a:t>
            </a:r>
            <a:r>
              <a:rPr lang="en-US" dirty="0" smtClean="0"/>
              <a:t> statements are true or false, </a:t>
            </a:r>
            <a:r>
              <a:rPr lang="en-US" b="1" dirty="0" smtClean="0"/>
              <a:t>normative</a:t>
            </a:r>
            <a:r>
              <a:rPr lang="en-US" dirty="0" smtClean="0"/>
              <a:t> statements are agreed to or disagreed with. </a:t>
            </a:r>
          </a:p>
          <a:p>
            <a:pPr marL="0" indent="0">
              <a:buNone/>
            </a:pPr>
            <a:endParaRPr lang="en-US" dirty="0"/>
          </a:p>
          <a:p>
            <a:pPr marL="0" indent="0">
              <a:buNone/>
            </a:pPr>
            <a:r>
              <a:rPr lang="en-US" dirty="0" smtClean="0"/>
              <a:t>Predictions are empirical statements about the future, not normative. </a:t>
            </a:r>
          </a:p>
          <a:p>
            <a:pPr marL="0" indent="0">
              <a:buNone/>
            </a:pPr>
            <a:endParaRPr lang="en-US" dirty="0"/>
          </a:p>
          <a:p>
            <a:pPr marL="0" indent="0">
              <a:buNone/>
            </a:pPr>
            <a:r>
              <a:rPr lang="en-US" dirty="0" smtClean="0"/>
              <a:t>Be careful about “predictive ought” (e.g. “it ought to rain”)  and “false inflammatory facts” (e.g. “students are lazy”). </a:t>
            </a:r>
          </a:p>
          <a:p>
            <a:pPr marL="0" indent="0">
              <a:buNone/>
            </a:pPr>
            <a:endParaRPr lang="en-US" dirty="0" smtClean="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28496733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a:t>
            </a:r>
            <a:r>
              <a:rPr lang="en-US" dirty="0" smtClean="0"/>
              <a:t>a. Causal and Prescriptive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There are also </a:t>
            </a:r>
          </a:p>
          <a:p>
            <a:endParaRPr lang="en-US" dirty="0"/>
          </a:p>
          <a:p>
            <a:pPr marL="0" indent="0">
              <a:buNone/>
            </a:pPr>
            <a:r>
              <a:rPr lang="en-US" b="1" dirty="0" smtClean="0"/>
              <a:t>Causal</a:t>
            </a:r>
            <a:r>
              <a:rPr lang="en-US" dirty="0" smtClean="0"/>
              <a:t> statements—assert an “if, then” statement,  e.g. if practice scales, then better guitar player</a:t>
            </a:r>
          </a:p>
          <a:p>
            <a:pPr marL="0" indent="0">
              <a:buNone/>
            </a:pPr>
            <a:endParaRPr lang="en-US" dirty="0"/>
          </a:p>
          <a:p>
            <a:pPr marL="0" indent="0">
              <a:buNone/>
            </a:pPr>
            <a:r>
              <a:rPr lang="en-US" b="1" dirty="0" smtClean="0"/>
              <a:t>Prescriptive</a:t>
            </a:r>
            <a:r>
              <a:rPr lang="en-US" dirty="0" smtClean="0"/>
              <a:t> statements– usually a conclusion, proposing a desirable course of action, e.g. Therefore, you should take your umbrella. </a:t>
            </a:r>
            <a:endParaRPr lang="en-US" dirty="0"/>
          </a:p>
        </p:txBody>
      </p:sp>
    </p:spTree>
    <p:extLst>
      <p:ext uri="{BB962C8B-B14F-4D97-AF65-F5344CB8AC3E}">
        <p14:creationId xmlns:p14="http://schemas.microsoft.com/office/powerpoint/2010/main" val="35218914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8</a:t>
            </a:r>
            <a:r>
              <a:rPr lang="en-US" dirty="0" smtClean="0"/>
              <a:t>. </a:t>
            </a:r>
            <a:r>
              <a:rPr lang="en-US" dirty="0"/>
              <a:t>process evaluation vs. product evaluation</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Judging the process vs. judging the outcome. </a:t>
            </a:r>
          </a:p>
          <a:p>
            <a:endParaRPr lang="en-US" dirty="0" smtClean="0"/>
          </a:p>
          <a:p>
            <a:pPr marL="0" indent="0">
              <a:buNone/>
            </a:pPr>
            <a:r>
              <a:rPr lang="en-US" dirty="0" smtClean="0"/>
              <a:t>Process evaluation criteria:</a:t>
            </a:r>
          </a:p>
          <a:p>
            <a:pPr lvl="1"/>
            <a:r>
              <a:rPr lang="en-US" dirty="0" smtClean="0"/>
              <a:t>Open, fair, constitutional, legitimate, informed.</a:t>
            </a:r>
          </a:p>
          <a:p>
            <a:pPr marL="457200" lvl="1" indent="0">
              <a:buNone/>
            </a:pPr>
            <a:endParaRPr lang="en-US" dirty="0"/>
          </a:p>
          <a:p>
            <a:pPr marL="457200" lvl="1" indent="0">
              <a:buNone/>
            </a:pPr>
            <a:r>
              <a:rPr lang="en-US" b="1" dirty="0" smtClean="0"/>
              <a:t>Product evaluation criteria:</a:t>
            </a:r>
          </a:p>
          <a:p>
            <a:pPr lvl="1"/>
            <a:r>
              <a:rPr lang="en-US" dirty="0" smtClean="0"/>
              <a:t>Solve the problem (effective), economic impact, reading ability, change in health, </a:t>
            </a:r>
            <a:endParaRPr lang="en-US" dirty="0"/>
          </a:p>
          <a:p>
            <a:pPr lvl="1"/>
            <a:endParaRPr lang="en-US" dirty="0"/>
          </a:p>
        </p:txBody>
      </p:sp>
    </p:spTree>
    <p:extLst>
      <p:ext uri="{BB962C8B-B14F-4D97-AF65-F5344CB8AC3E}">
        <p14:creationId xmlns:p14="http://schemas.microsoft.com/office/powerpoint/2010/main" val="25540709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a:t>
            </a:r>
            <a:r>
              <a:rPr lang="en-US" dirty="0" smtClean="0"/>
              <a:t>. </a:t>
            </a:r>
            <a:r>
              <a:rPr lang="en-US" dirty="0"/>
              <a:t>public goods vs. private </a:t>
            </a:r>
            <a:r>
              <a:rPr lang="en-US" dirty="0" smtClean="0"/>
              <a:t>goods compared to Common Pool Resource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Public good—effects are not easily controlled so its hard to exclude others from using the good once it is provided. </a:t>
            </a:r>
          </a:p>
          <a:p>
            <a:r>
              <a:rPr lang="en-US" dirty="0" smtClean="0"/>
              <a:t>(non-excludability and non-</a:t>
            </a:r>
            <a:r>
              <a:rPr lang="en-US" dirty="0" err="1" smtClean="0"/>
              <a:t>rivalness</a:t>
            </a:r>
            <a:r>
              <a:rPr lang="en-US" dirty="0" smtClean="0"/>
              <a:t> are the buzz terms)</a:t>
            </a:r>
          </a:p>
          <a:p>
            <a:r>
              <a:rPr lang="en-US" dirty="0" smtClean="0"/>
              <a:t>Private goods--easy to keep non-providers from using. </a:t>
            </a:r>
          </a:p>
          <a:p>
            <a:r>
              <a:rPr lang="en-US" dirty="0" smtClean="0"/>
              <a:t>This distinction is about physical properties not legal ownership. </a:t>
            </a:r>
          </a:p>
          <a:p>
            <a:r>
              <a:rPr lang="en-US" dirty="0" smtClean="0"/>
              <a:t>Implication: market doesn’t work </a:t>
            </a:r>
            <a:r>
              <a:rPr lang="en-US" smtClean="0"/>
              <a:t>for public goods</a:t>
            </a:r>
          </a:p>
          <a:p>
            <a:pPr marL="0" indent="0">
              <a:buNone/>
            </a:pPr>
            <a:endParaRPr lang="en-US" dirty="0"/>
          </a:p>
        </p:txBody>
      </p:sp>
    </p:spTree>
    <p:extLst>
      <p:ext uri="{BB962C8B-B14F-4D97-AF65-F5344CB8AC3E}">
        <p14:creationId xmlns:p14="http://schemas.microsoft.com/office/powerpoint/2010/main" val="20756117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Pool Resource (CPR)</a:t>
            </a:r>
            <a:endParaRPr lang="en-US" dirty="0"/>
          </a:p>
        </p:txBody>
      </p:sp>
      <p:sp>
        <p:nvSpPr>
          <p:cNvPr id="3" name="Content Placeholder 2"/>
          <p:cNvSpPr>
            <a:spLocks noGrp="1"/>
          </p:cNvSpPr>
          <p:nvPr>
            <p:ph idx="1"/>
          </p:nvPr>
        </p:nvSpPr>
        <p:spPr/>
        <p:txBody>
          <a:bodyPr/>
          <a:lstStyle/>
          <a:p>
            <a:pPr marL="0" indent="0">
              <a:buNone/>
            </a:pPr>
            <a:r>
              <a:rPr lang="en-US" dirty="0" smtClean="0"/>
              <a:t>CPR– a shared resource where your use DOES affect me. </a:t>
            </a:r>
          </a:p>
          <a:p>
            <a:pPr marL="0" indent="0">
              <a:buNone/>
            </a:pPr>
            <a:endParaRPr lang="en-US" dirty="0"/>
          </a:p>
          <a:p>
            <a:pPr marL="0" indent="0">
              <a:buNone/>
            </a:pPr>
            <a:r>
              <a:rPr lang="en-US" dirty="0" smtClean="0"/>
              <a:t>	There is not </a:t>
            </a:r>
            <a:r>
              <a:rPr lang="en-US" dirty="0" err="1" smtClean="0"/>
              <a:t>rivalness</a:t>
            </a:r>
            <a:r>
              <a:rPr lang="en-US" dirty="0" smtClean="0"/>
              <a:t> but it is hard to exclude others. </a:t>
            </a:r>
            <a:endParaRPr lang="en-US" dirty="0"/>
          </a:p>
        </p:txBody>
      </p:sp>
    </p:spTree>
    <p:extLst>
      <p:ext uri="{BB962C8B-B14F-4D97-AF65-F5344CB8AC3E}">
        <p14:creationId xmlns:p14="http://schemas.microsoft.com/office/powerpoint/2010/main" val="11527569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 </a:t>
            </a:r>
            <a:r>
              <a:rPr lang="en-US" dirty="0"/>
              <a:t>tragedy of the commons</a:t>
            </a:r>
          </a:p>
        </p:txBody>
      </p:sp>
      <p:sp>
        <p:nvSpPr>
          <p:cNvPr id="3" name="Content Placeholder 2"/>
          <p:cNvSpPr>
            <a:spLocks noGrp="1"/>
          </p:cNvSpPr>
          <p:nvPr>
            <p:ph idx="1"/>
          </p:nvPr>
        </p:nvSpPr>
        <p:spPr/>
        <p:txBody>
          <a:bodyPr>
            <a:normAutofit fontScale="85000" lnSpcReduction="20000"/>
          </a:bodyPr>
          <a:lstStyle/>
          <a:p>
            <a:r>
              <a:rPr lang="en-US" dirty="0" smtClean="0"/>
              <a:t>Shared resource permits easy overuse by self-interested individuals </a:t>
            </a:r>
          </a:p>
          <a:p>
            <a:r>
              <a:rPr lang="en-US" dirty="0"/>
              <a:t>a</a:t>
            </a:r>
            <a:r>
              <a:rPr lang="en-US" dirty="0" smtClean="0"/>
              <a:t>ka CPR  (“Common Pool Resource”) –not the same as a public good—but related. </a:t>
            </a:r>
          </a:p>
          <a:p>
            <a:endParaRPr lang="en-US" dirty="0"/>
          </a:p>
          <a:p>
            <a:r>
              <a:rPr lang="en-US" dirty="0" smtClean="0"/>
              <a:t>The title of a classic article by Garret Hardin Science 1968. </a:t>
            </a:r>
          </a:p>
          <a:p>
            <a:endParaRPr lang="en-US" dirty="0" smtClean="0"/>
          </a:p>
          <a:p>
            <a:r>
              <a:rPr lang="en-US" dirty="0" smtClean="0"/>
              <a:t>Professor </a:t>
            </a:r>
            <a:r>
              <a:rPr lang="en-US" dirty="0" err="1" smtClean="0"/>
              <a:t>Elinor</a:t>
            </a:r>
            <a:r>
              <a:rPr lang="en-US" dirty="0" smtClean="0"/>
              <a:t> </a:t>
            </a:r>
            <a:r>
              <a:rPr lang="en-US" dirty="0" err="1" smtClean="0"/>
              <a:t>Ostrom</a:t>
            </a:r>
            <a:r>
              <a:rPr lang="en-US" dirty="0" smtClean="0"/>
              <a:t>  (of Indiana University) won the Nobel Prize in Economics 2009 for her work on GOVERING THE COMMONS</a:t>
            </a:r>
            <a:endParaRPr lang="en-US" dirty="0"/>
          </a:p>
        </p:txBody>
      </p:sp>
    </p:spTree>
    <p:extLst>
      <p:ext uri="{BB962C8B-B14F-4D97-AF65-F5344CB8AC3E}">
        <p14:creationId xmlns:p14="http://schemas.microsoft.com/office/powerpoint/2010/main" val="30031830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 Federalism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Fact: we have at least 89, 527 governmental jurisdictions in the U.S. </a:t>
            </a:r>
          </a:p>
          <a:p>
            <a:endParaRPr lang="en-US" dirty="0"/>
          </a:p>
          <a:p>
            <a:r>
              <a:rPr lang="en-US" dirty="0" smtClean="0"/>
              <a:t>Madison used the term “compound republic.”</a:t>
            </a:r>
          </a:p>
          <a:p>
            <a:pPr marL="0" indent="0">
              <a:buNone/>
            </a:pPr>
            <a:endParaRPr lang="en-US" dirty="0" smtClean="0"/>
          </a:p>
          <a:p>
            <a:r>
              <a:rPr lang="en-US" dirty="0" smtClean="0"/>
              <a:t>My definition: a system of independent yet interdependent levels of government. </a:t>
            </a:r>
          </a:p>
          <a:p>
            <a:endParaRPr lang="en-US" dirty="0"/>
          </a:p>
          <a:p>
            <a:r>
              <a:rPr lang="en-US" dirty="0" smtClean="0"/>
              <a:t>Our language causes problems: be careful about “centralized” vs. “decentralized.” Federalism is about policy making responsibility not administrative organization. </a:t>
            </a:r>
            <a:endParaRPr lang="en-US" dirty="0"/>
          </a:p>
        </p:txBody>
      </p:sp>
    </p:spTree>
    <p:extLst>
      <p:ext uri="{BB962C8B-B14F-4D97-AF65-F5344CB8AC3E}">
        <p14:creationId xmlns:p14="http://schemas.microsoft.com/office/powerpoint/2010/main" val="23596664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89, 527  jurisdictions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endParaRPr lang="en-US" dirty="0"/>
          </a:p>
          <a:p>
            <a:r>
              <a:rPr lang="en-US" dirty="0" smtClean="0"/>
              <a:t>Nation			                 1</a:t>
            </a:r>
          </a:p>
          <a:p>
            <a:r>
              <a:rPr lang="en-US" dirty="0" smtClean="0"/>
              <a:t>States				     50</a:t>
            </a:r>
          </a:p>
          <a:p>
            <a:r>
              <a:rPr lang="en-US" dirty="0" smtClean="0"/>
              <a:t>Counties			 	 3,003	</a:t>
            </a:r>
          </a:p>
          <a:p>
            <a:r>
              <a:rPr lang="en-US" dirty="0" smtClean="0"/>
              <a:t>Municipalities			19,492</a:t>
            </a:r>
          </a:p>
          <a:p>
            <a:r>
              <a:rPr lang="en-US" dirty="0" smtClean="0"/>
              <a:t>Townships and towns		16,519</a:t>
            </a:r>
          </a:p>
          <a:p>
            <a:r>
              <a:rPr lang="en-US" dirty="0" smtClean="0"/>
              <a:t>School districts			13,051</a:t>
            </a:r>
          </a:p>
          <a:p>
            <a:r>
              <a:rPr lang="en-US" dirty="0" smtClean="0"/>
              <a:t> Special districts		37,381</a:t>
            </a:r>
          </a:p>
          <a:p>
            <a:r>
              <a:rPr lang="en-US" dirty="0" smtClean="0"/>
              <a:t>Total					89,527 </a:t>
            </a:r>
          </a:p>
          <a:p>
            <a:endParaRPr lang="en-US" dirty="0"/>
          </a:p>
        </p:txBody>
      </p:sp>
    </p:spTree>
    <p:extLst>
      <p:ext uri="{BB962C8B-B14F-4D97-AF65-F5344CB8AC3E}">
        <p14:creationId xmlns:p14="http://schemas.microsoft.com/office/powerpoint/2010/main" val="42477484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954144378"/>
              </p:ext>
            </p:extLst>
          </p:nvPr>
        </p:nvGraphicFramePr>
        <p:xfrm>
          <a:off x="31750" y="2174875"/>
          <a:ext cx="9080500" cy="2508250"/>
        </p:xfrm>
        <a:graphic>
          <a:graphicData uri="http://schemas.openxmlformats.org/presentationml/2006/ole">
            <mc:AlternateContent xmlns:mc="http://schemas.openxmlformats.org/markup-compatibility/2006">
              <mc:Choice xmlns:v="urn:schemas-microsoft-com:vml" Requires="v">
                <p:oleObj spid="_x0000_s3152" name="Worksheet" r:id="rId4" imgW="10888983" imgH="3002309" progId="Excel.Sheet.12">
                  <p:embed/>
                </p:oleObj>
              </mc:Choice>
              <mc:Fallback>
                <p:oleObj name="Worksheet" r:id="rId4" imgW="10888983" imgH="3002309" progId="Excel.Sheet.12">
                  <p:embed/>
                  <p:pic>
                    <p:nvPicPr>
                      <p:cNvPr id="0" name=""/>
                      <p:cNvPicPr/>
                      <p:nvPr/>
                    </p:nvPicPr>
                    <p:blipFill>
                      <a:blip r:embed="rId5"/>
                      <a:stretch>
                        <a:fillRect/>
                      </a:stretch>
                    </p:blipFill>
                    <p:spPr>
                      <a:xfrm>
                        <a:off x="31750" y="2174875"/>
                        <a:ext cx="9080500" cy="2508250"/>
                      </a:xfrm>
                      <a:prstGeom prst="rect">
                        <a:avLst/>
                      </a:prstGeom>
                    </p:spPr>
                  </p:pic>
                </p:oleObj>
              </mc:Fallback>
            </mc:AlternateContent>
          </a:graphicData>
        </a:graphic>
      </p:graphicFrame>
    </p:spTree>
    <p:extLst>
      <p:ext uri="{BB962C8B-B14F-4D97-AF65-F5344CB8AC3E}">
        <p14:creationId xmlns:p14="http://schemas.microsoft.com/office/powerpoint/2010/main" val="41060166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a:t>A</a:t>
            </a:r>
            <a:r>
              <a:rPr lang="en-US" dirty="0" smtClean="0"/>
              <a:t>dvantages </a:t>
            </a:r>
            <a:r>
              <a:rPr lang="en-US" dirty="0"/>
              <a:t>and disadvantages of federalism.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endParaRPr lang="en-US" dirty="0"/>
          </a:p>
          <a:p>
            <a:r>
              <a:rPr lang="en-US" dirty="0"/>
              <a:t>Advantages:</a:t>
            </a:r>
          </a:p>
          <a:p>
            <a:pPr marL="0" indent="0">
              <a:buNone/>
            </a:pPr>
            <a:r>
              <a:rPr lang="en-US" dirty="0"/>
              <a:t>	1. prevent centralization of political power</a:t>
            </a:r>
          </a:p>
          <a:p>
            <a:pPr marL="0" indent="0">
              <a:buNone/>
            </a:pPr>
            <a:r>
              <a:rPr lang="en-US" dirty="0"/>
              <a:t>	2.  allow for experimentation--states as </a:t>
            </a:r>
            <a:r>
              <a:rPr lang="en-US" dirty="0" smtClean="0"/>
              <a:t>laboratories </a:t>
            </a:r>
            <a:r>
              <a:rPr lang="en-US" dirty="0"/>
              <a:t>of democracy</a:t>
            </a:r>
          </a:p>
          <a:p>
            <a:pPr marL="0" indent="0">
              <a:buNone/>
            </a:pPr>
            <a:r>
              <a:rPr lang="en-US" dirty="0"/>
              <a:t>	3. allow for flexibility </a:t>
            </a:r>
          </a:p>
          <a:p>
            <a:pPr marL="0" indent="0">
              <a:buNone/>
            </a:pPr>
            <a:r>
              <a:rPr lang="en-US" dirty="0"/>
              <a:t>	4. more response to local needs</a:t>
            </a:r>
          </a:p>
          <a:p>
            <a:endParaRPr lang="en-US" dirty="0"/>
          </a:p>
          <a:p>
            <a:r>
              <a:rPr lang="en-US" dirty="0"/>
              <a:t> </a:t>
            </a:r>
            <a:r>
              <a:rPr lang="en-US" dirty="0" smtClean="0"/>
              <a:t> Disadvantages</a:t>
            </a:r>
            <a:endParaRPr lang="en-US" dirty="0"/>
          </a:p>
          <a:p>
            <a:pPr marL="0" indent="0">
              <a:buNone/>
            </a:pPr>
            <a:r>
              <a:rPr lang="en-US" dirty="0"/>
              <a:t>	1. add to cost and time of decision-making</a:t>
            </a:r>
          </a:p>
          <a:p>
            <a:pPr marL="0" indent="0">
              <a:buNone/>
            </a:pPr>
            <a:r>
              <a:rPr lang="en-US" dirty="0"/>
              <a:t>	2. allow for disparities and inequities among the states, e.g. death penalty, quality of education</a:t>
            </a:r>
          </a:p>
          <a:p>
            <a:endParaRPr lang="en-US" dirty="0"/>
          </a:p>
        </p:txBody>
      </p:sp>
    </p:spTree>
    <p:extLst>
      <p:ext uri="{BB962C8B-B14F-4D97-AF65-F5344CB8AC3E}">
        <p14:creationId xmlns:p14="http://schemas.microsoft.com/office/powerpoint/2010/main" val="11301336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Alternative ways to assign policy making responsibility</a:t>
            </a:r>
            <a:r>
              <a:rPr lang="en-US" dirty="0"/>
              <a:t/>
            </a:r>
            <a:br>
              <a:rPr lang="en-US" dirty="0"/>
            </a:br>
            <a:endParaRPr lang="en-US" dirty="0"/>
          </a:p>
        </p:txBody>
      </p:sp>
      <p:sp>
        <p:nvSpPr>
          <p:cNvPr id="3" name="Content Placeholder 2"/>
          <p:cNvSpPr>
            <a:spLocks noGrp="1"/>
          </p:cNvSpPr>
          <p:nvPr>
            <p:ph idx="1"/>
          </p:nvPr>
        </p:nvSpPr>
        <p:spPr/>
        <p:txBody>
          <a:bodyPr>
            <a:normAutofit fontScale="55000" lnSpcReduction="20000"/>
          </a:bodyPr>
          <a:lstStyle/>
          <a:p>
            <a:pPr marL="0" indent="0" hangingPunct="0">
              <a:buNone/>
            </a:pPr>
            <a:r>
              <a:rPr lang="en-US" b="1" dirty="0"/>
              <a:t> </a:t>
            </a:r>
            <a:endParaRPr lang="en-US" dirty="0"/>
          </a:p>
          <a:p>
            <a:pPr marL="0" indent="0" hangingPunct="0">
              <a:buNone/>
            </a:pPr>
            <a:r>
              <a:rPr lang="en-US" b="1" dirty="0"/>
              <a:t> </a:t>
            </a:r>
            <a:endParaRPr lang="en-US" dirty="0"/>
          </a:p>
          <a:p>
            <a:pPr marL="0" indent="0" hangingPunct="0">
              <a:buNone/>
            </a:pPr>
            <a:r>
              <a:rPr lang="en-US" dirty="0"/>
              <a:t>	1. </a:t>
            </a:r>
            <a:r>
              <a:rPr lang="en-US" b="1" dirty="0"/>
              <a:t>Constitutional reasoning:</a:t>
            </a:r>
            <a:r>
              <a:rPr lang="en-US" dirty="0"/>
              <a:t> examine Art 1, section 8 (17 fairly specific powers plus the “necessary and proper” clause,” Art  I, sec 10 (prohibit states), Art. IV (“full faith and credit,” and “privileges and immunities”  and Amendment X (“reserved powers”)  of U.S. constitution and argue that the national government does or does not have jurisdiction over guns.</a:t>
            </a:r>
          </a:p>
          <a:p>
            <a:pPr marL="0" indent="0" hangingPunct="0">
              <a:buNone/>
            </a:pPr>
            <a:r>
              <a:rPr lang="en-US" dirty="0"/>
              <a:t> </a:t>
            </a:r>
          </a:p>
          <a:p>
            <a:pPr marL="0" indent="0" hangingPunct="0">
              <a:buNone/>
            </a:pPr>
            <a:r>
              <a:rPr lang="en-US" dirty="0"/>
              <a:t>	2. </a:t>
            </a:r>
            <a:r>
              <a:rPr lang="en-US" b="1" dirty="0"/>
              <a:t>Analytical reasoning</a:t>
            </a:r>
            <a:r>
              <a:rPr lang="en-US" dirty="0"/>
              <a:t>: the optimal jurisdiction is that receiving costs and benefits of a policy decision. Local problems should be addressed by local government; more widely distributed problems should be dealt with by state or national government. </a:t>
            </a:r>
          </a:p>
          <a:p>
            <a:pPr marL="0" indent="0" hangingPunct="0">
              <a:buNone/>
            </a:pPr>
            <a:r>
              <a:rPr lang="en-US" dirty="0"/>
              <a:t> </a:t>
            </a:r>
          </a:p>
          <a:p>
            <a:pPr marL="0" indent="0" hangingPunct="0">
              <a:buNone/>
            </a:pPr>
            <a:r>
              <a:rPr lang="en-US" dirty="0"/>
              <a:t>	3. </a:t>
            </a:r>
            <a:r>
              <a:rPr lang="en-US" b="1" dirty="0"/>
              <a:t>Political reasoning</a:t>
            </a:r>
            <a:r>
              <a:rPr lang="en-US" dirty="0"/>
              <a:t>: three levels of governments can do whatever they are on. e.g. emergency assistance (FEMA), federal funds for local projects. Perhaps federal assistance for first-responders and homeland security is another example. </a:t>
            </a:r>
          </a:p>
          <a:p>
            <a:endParaRPr lang="en-US" dirty="0"/>
          </a:p>
        </p:txBody>
      </p:sp>
    </p:spTree>
    <p:extLst>
      <p:ext uri="{BB962C8B-B14F-4D97-AF65-F5344CB8AC3E}">
        <p14:creationId xmlns:p14="http://schemas.microsoft.com/office/powerpoint/2010/main" val="16816476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Woodrow </a:t>
            </a:r>
            <a:r>
              <a:rPr lang="en-US" dirty="0" smtClean="0"/>
              <a:t>Wilson is right</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Richard Nathan, “Updating Theories of American Federalism”</a:t>
            </a:r>
          </a:p>
          <a:p>
            <a:pPr marL="0" indent="0">
              <a:buNone/>
            </a:pPr>
            <a:r>
              <a:rPr lang="en-US" dirty="0"/>
              <a:t> </a:t>
            </a:r>
          </a:p>
          <a:p>
            <a:pPr marL="0" indent="0">
              <a:buNone/>
            </a:pPr>
            <a:r>
              <a:rPr lang="en-US" dirty="0"/>
              <a:t>Conclusion: </a:t>
            </a:r>
          </a:p>
          <a:p>
            <a:pPr marL="0" indent="0">
              <a:buNone/>
            </a:pPr>
            <a:r>
              <a:rPr lang="en-US" dirty="0"/>
              <a:t>	Woodrow Wilson was right: “The federal-state relationship is the cardinal question of our constitutional system. It cannot be settled by the opinion of any one generation, because it is a question of growth, and every new successive state of our political and economic development gives it a new aspect, makes it a new question.” </a:t>
            </a:r>
          </a:p>
          <a:p>
            <a:pPr marL="0" indent="0">
              <a:buNone/>
            </a:pPr>
            <a:endParaRPr lang="en-US" dirty="0" smtClean="0"/>
          </a:p>
          <a:p>
            <a:pPr marL="0" indent="0">
              <a:buNone/>
            </a:pPr>
            <a:r>
              <a:rPr lang="en-US" dirty="0"/>
              <a:t>	(from: Constitutional Government in the United States). </a:t>
            </a:r>
          </a:p>
          <a:p>
            <a:endParaRPr lang="en-US" dirty="0"/>
          </a:p>
        </p:txBody>
      </p:sp>
    </p:spTree>
    <p:extLst>
      <p:ext uri="{BB962C8B-B14F-4D97-AF65-F5344CB8AC3E}">
        <p14:creationId xmlns:p14="http://schemas.microsoft.com/office/powerpoint/2010/main" val="17792104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12. </a:t>
            </a:r>
            <a:r>
              <a:rPr lang="en-US" dirty="0"/>
              <a:t>G</a:t>
            </a:r>
            <a:r>
              <a:rPr lang="en-US" dirty="0" smtClean="0"/>
              <a:t>eneral </a:t>
            </a:r>
            <a:r>
              <a:rPr lang="en-US" dirty="0"/>
              <a:t>explanations, theories and models</a:t>
            </a:r>
          </a:p>
        </p:txBody>
      </p:sp>
      <p:sp>
        <p:nvSpPr>
          <p:cNvPr id="3" name="Content Placeholder 2"/>
          <p:cNvSpPr>
            <a:spLocks noGrp="1"/>
          </p:cNvSpPr>
          <p:nvPr>
            <p:ph idx="1"/>
          </p:nvPr>
        </p:nvSpPr>
        <p:spPr/>
        <p:txBody>
          <a:bodyPr>
            <a:normAutofit fontScale="92500"/>
          </a:bodyPr>
          <a:lstStyle/>
          <a:p>
            <a:r>
              <a:rPr lang="en-US" dirty="0" smtClean="0"/>
              <a:t>Goal of social science is to propose and support law-like explanations of social phenomenon. </a:t>
            </a:r>
          </a:p>
          <a:p>
            <a:r>
              <a:rPr lang="en-US" dirty="0" smtClean="0"/>
              <a:t>A “theory” </a:t>
            </a:r>
            <a:r>
              <a:rPr lang="en-US" smtClean="0"/>
              <a:t>is a well-formulated </a:t>
            </a:r>
            <a:r>
              <a:rPr lang="en-US" dirty="0" smtClean="0"/>
              <a:t>if, then statement.</a:t>
            </a:r>
          </a:p>
          <a:p>
            <a:r>
              <a:rPr lang="en-US" dirty="0" smtClean="0"/>
              <a:t>A model is a simplification of reality that describes and explains an important behavior or event. </a:t>
            </a:r>
          </a:p>
          <a:p>
            <a:r>
              <a:rPr lang="en-US" dirty="0" smtClean="0"/>
              <a:t>A hypothesis is a testable prediction based on a theory. </a:t>
            </a:r>
            <a:endParaRPr lang="en-US" dirty="0"/>
          </a:p>
        </p:txBody>
      </p:sp>
    </p:spTree>
    <p:extLst>
      <p:ext uri="{BB962C8B-B14F-4D97-AF65-F5344CB8AC3E}">
        <p14:creationId xmlns:p14="http://schemas.microsoft.com/office/powerpoint/2010/main" val="24397835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13. </a:t>
            </a:r>
            <a:r>
              <a:rPr lang="en-US" dirty="0"/>
              <a:t>L</a:t>
            </a:r>
            <a:r>
              <a:rPr lang="en-US" dirty="0" smtClean="0"/>
              <a:t>evels </a:t>
            </a:r>
            <a:r>
              <a:rPr lang="en-US" dirty="0"/>
              <a:t>of analysis</a:t>
            </a:r>
          </a:p>
        </p:txBody>
      </p:sp>
      <p:sp>
        <p:nvSpPr>
          <p:cNvPr id="3" name="Content Placeholder 2"/>
          <p:cNvSpPr>
            <a:spLocks noGrp="1"/>
          </p:cNvSpPr>
          <p:nvPr>
            <p:ph idx="1"/>
          </p:nvPr>
        </p:nvSpPr>
        <p:spPr/>
        <p:txBody>
          <a:bodyPr>
            <a:normAutofit fontScale="92500" lnSpcReduction="10000"/>
          </a:bodyPr>
          <a:lstStyle/>
          <a:p>
            <a:r>
              <a:rPr lang="en-US" dirty="0" smtClean="0"/>
              <a:t>The perspective from which you view an action or event. </a:t>
            </a:r>
          </a:p>
          <a:p>
            <a:endParaRPr lang="en-US" dirty="0"/>
          </a:p>
          <a:p>
            <a:r>
              <a:rPr lang="en-US" dirty="0" smtClean="0"/>
              <a:t>Textbook metaphor is zoom camera</a:t>
            </a:r>
          </a:p>
          <a:p>
            <a:endParaRPr lang="en-US" dirty="0" smtClean="0"/>
          </a:p>
          <a:p>
            <a:r>
              <a:rPr lang="en-US" dirty="0" smtClean="0"/>
              <a:t>Typical levels in political science:</a:t>
            </a:r>
          </a:p>
          <a:p>
            <a:pPr marL="0" indent="0">
              <a:buNone/>
            </a:pPr>
            <a:r>
              <a:rPr lang="en-US" dirty="0" smtClean="0"/>
              <a:t>	 1. Systemic</a:t>
            </a:r>
          </a:p>
          <a:p>
            <a:pPr marL="0" indent="0">
              <a:buNone/>
            </a:pPr>
            <a:r>
              <a:rPr lang="en-US" dirty="0" smtClean="0"/>
              <a:t>	2. Institutional</a:t>
            </a:r>
          </a:p>
          <a:p>
            <a:pPr marL="0" indent="0">
              <a:buNone/>
            </a:pPr>
            <a:r>
              <a:rPr lang="en-US" dirty="0" smtClean="0"/>
              <a:t>	3. Individual.</a:t>
            </a:r>
          </a:p>
        </p:txBody>
      </p:sp>
    </p:spTree>
    <p:extLst>
      <p:ext uri="{BB962C8B-B14F-4D97-AF65-F5344CB8AC3E}">
        <p14:creationId xmlns:p14="http://schemas.microsoft.com/office/powerpoint/2010/main" val="4123052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14. </a:t>
            </a:r>
            <a:r>
              <a:rPr lang="en-US" dirty="0"/>
              <a:t>Systems </a:t>
            </a:r>
            <a:r>
              <a:rPr lang="en-US" dirty="0" smtClean="0"/>
              <a:t>model</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Models are simplifications of reality, abstraction, </a:t>
            </a:r>
            <a:r>
              <a:rPr lang="en-US" smtClean="0"/>
              <a:t>metaphors used to </a:t>
            </a:r>
            <a:r>
              <a:rPr lang="en-US" dirty="0" smtClean="0"/>
              <a:t>increase understanding.</a:t>
            </a:r>
          </a:p>
          <a:p>
            <a:endParaRPr lang="en-US" dirty="0" smtClean="0"/>
          </a:p>
          <a:p>
            <a:r>
              <a:rPr lang="en-US" dirty="0" smtClean="0"/>
              <a:t>Systems models—inputs flowing through some process yielding outputs/outcomes. </a:t>
            </a:r>
            <a:endParaRPr lang="en-US" dirty="0"/>
          </a:p>
        </p:txBody>
      </p:sp>
    </p:spTree>
    <p:extLst>
      <p:ext uri="{BB962C8B-B14F-4D97-AF65-F5344CB8AC3E}">
        <p14:creationId xmlns:p14="http://schemas.microsoft.com/office/powerpoint/2010/main" val="40887264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very general diagram of a systems model (but </a:t>
            </a:r>
            <a:r>
              <a:rPr lang="en-US" smtClean="0"/>
              <a:t>without impacts)</a:t>
            </a:r>
            <a:r>
              <a:rPr lang="en-US" dirty="0" smtClean="0"/>
              <a:t/>
            </a:r>
            <a:br>
              <a:rPr lang="en-US" dirty="0" smtClean="0"/>
            </a:b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2133600"/>
            <a:ext cx="5638800" cy="3619500"/>
          </a:xfrm>
        </p:spPr>
      </p:pic>
    </p:spTree>
    <p:extLst>
      <p:ext uri="{BB962C8B-B14F-4D97-AF65-F5344CB8AC3E}">
        <p14:creationId xmlns:p14="http://schemas.microsoft.com/office/powerpoint/2010/main" val="6606831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Simple systems model of U.S. National government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8000" y="1894681"/>
            <a:ext cx="8128000" cy="3937000"/>
          </a:xfrm>
        </p:spPr>
      </p:pic>
    </p:spTree>
    <p:extLst>
      <p:ext uri="{BB962C8B-B14F-4D97-AF65-F5344CB8AC3E}">
        <p14:creationId xmlns:p14="http://schemas.microsoft.com/office/powerpoint/2010/main" val="22652603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57771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830358084"/>
              </p:ext>
            </p:extLst>
          </p:nvPr>
        </p:nvGraphicFramePr>
        <p:xfrm>
          <a:off x="517525" y="447675"/>
          <a:ext cx="8108950" cy="5962650"/>
        </p:xfrm>
        <a:graphic>
          <a:graphicData uri="http://schemas.openxmlformats.org/presentationml/2006/ole">
            <mc:AlternateContent xmlns:mc="http://schemas.openxmlformats.org/markup-compatibility/2006">
              <mc:Choice xmlns:v="urn:schemas-microsoft-com:vml" Requires="v">
                <p:oleObj spid="_x0000_s2130" name="Document" r:id="rId4" imgW="9724998" imgH="7147409" progId="Word.Document.8">
                  <p:embed/>
                </p:oleObj>
              </mc:Choice>
              <mc:Fallback>
                <p:oleObj name="Document" r:id="rId4" imgW="9724998" imgH="7147409" progId="Word.Document.8">
                  <p:embed/>
                  <p:pic>
                    <p:nvPicPr>
                      <p:cNvPr id="0" name=""/>
                      <p:cNvPicPr/>
                      <p:nvPr/>
                    </p:nvPicPr>
                    <p:blipFill>
                      <a:blip r:embed="rId5"/>
                      <a:stretch>
                        <a:fillRect/>
                      </a:stretch>
                    </p:blipFill>
                    <p:spPr>
                      <a:xfrm>
                        <a:off x="517525" y="447675"/>
                        <a:ext cx="8108950" cy="5962650"/>
                      </a:xfrm>
                      <a:prstGeom prst="rect">
                        <a:avLst/>
                      </a:prstGeom>
                    </p:spPr>
                  </p:pic>
                </p:oleObj>
              </mc:Fallback>
            </mc:AlternateContent>
          </a:graphicData>
        </a:graphic>
      </p:graphicFrame>
    </p:spTree>
    <p:extLst>
      <p:ext uri="{BB962C8B-B14F-4D97-AF65-F5344CB8AC3E}">
        <p14:creationId xmlns:p14="http://schemas.microsoft.com/office/powerpoint/2010/main" val="10436443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15. Personal</a:t>
            </a:r>
            <a:r>
              <a:rPr lang="en-US" dirty="0"/>
              <a:t>, economic, political, </a:t>
            </a:r>
            <a:r>
              <a:rPr lang="en-US" dirty="0" smtClean="0"/>
              <a:t>legal  and moral arguments   </a:t>
            </a:r>
            <a:r>
              <a:rPr lang="en-US" dirty="0"/>
              <a:t>vs. policy arguments. </a:t>
            </a:r>
            <a:br>
              <a:rPr lang="en-US" dirty="0"/>
            </a:b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Policy analysis examines the impact of a proposed alternative and asks “is it best for society?”</a:t>
            </a:r>
          </a:p>
          <a:p>
            <a:endParaRPr lang="en-US" dirty="0"/>
          </a:p>
          <a:p>
            <a:r>
              <a:rPr lang="en-US" dirty="0" smtClean="0"/>
              <a:t>Policy makers use all kinds of information and cues to make policy decisions. Sometimes they use policy analysis. Most of the time they use other information.</a:t>
            </a:r>
          </a:p>
          <a:p>
            <a:endParaRPr lang="en-US" dirty="0"/>
          </a:p>
          <a:p>
            <a:r>
              <a:rPr lang="en-US" dirty="0" smtClean="0"/>
              <a:t>Policy analysis includes economic, legal, political, and moral considerations but is not solely those types of arguments. </a:t>
            </a:r>
          </a:p>
          <a:p>
            <a:pPr marL="0" indent="0">
              <a:buNone/>
            </a:pPr>
            <a:endParaRPr lang="en-US" dirty="0"/>
          </a:p>
        </p:txBody>
      </p:sp>
    </p:spTree>
    <p:extLst>
      <p:ext uri="{BB962C8B-B14F-4D97-AF65-F5344CB8AC3E}">
        <p14:creationId xmlns:p14="http://schemas.microsoft.com/office/powerpoint/2010/main" val="29183744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Politics affects policy decisions. Who is involved, what they do, decisions they make largely determines the kinds of public policies we get. Often, if you change the process, you change the policy outcome.</a:t>
            </a:r>
          </a:p>
          <a:p>
            <a:r>
              <a:rPr lang="en-US" dirty="0" smtClean="0"/>
              <a:t>Policy, however, motivates interests to get involved in politics (aka policymaking). Proposed policy changes activate certain interests in society. </a:t>
            </a:r>
            <a:endParaRPr lang="en-US" dirty="0"/>
          </a:p>
        </p:txBody>
      </p:sp>
      <p:sp>
        <p:nvSpPr>
          <p:cNvPr id="4" name="Title 3"/>
          <p:cNvSpPr>
            <a:spLocks noGrp="1"/>
          </p:cNvSpPr>
          <p:nvPr>
            <p:ph type="title"/>
          </p:nvPr>
        </p:nvSpPr>
        <p:spPr/>
        <p:txBody>
          <a:bodyPr>
            <a:normAutofit fontScale="90000"/>
          </a:bodyPr>
          <a:lstStyle/>
          <a:p>
            <a:r>
              <a:rPr lang="en-US" dirty="0" smtClean="0"/>
              <a:t>16. Politics </a:t>
            </a:r>
            <a:r>
              <a:rPr lang="en-US" dirty="0"/>
              <a:t>shapes policy; policy motivates politics</a:t>
            </a:r>
            <a:br>
              <a:rPr lang="en-US" dirty="0"/>
            </a:br>
            <a:endParaRPr lang="en-US" dirty="0"/>
          </a:p>
        </p:txBody>
      </p:sp>
    </p:spTree>
    <p:extLst>
      <p:ext uri="{BB962C8B-B14F-4D97-AF65-F5344CB8AC3E}">
        <p14:creationId xmlns:p14="http://schemas.microsoft.com/office/powerpoint/2010/main" val="37429707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If 17, </a:t>
            </a:r>
            <a:r>
              <a:rPr lang="en-US" b="1" dirty="0"/>
              <a:t>Three logics of Policy Subsystem policy-making</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marL="514350" lvl="0" indent="-514350">
              <a:buAutoNum type="arabicPeriod"/>
            </a:pPr>
            <a:r>
              <a:rPr lang="en-US" b="1" smtClean="0"/>
              <a:t>Policy </a:t>
            </a:r>
            <a:r>
              <a:rPr lang="en-US" b="1" dirty="0"/>
              <a:t>Logic—how would the proposed policy alternative </a:t>
            </a:r>
            <a:r>
              <a:rPr lang="en-US" b="1"/>
              <a:t>work</a:t>
            </a:r>
            <a:r>
              <a:rPr lang="en-US" b="1" smtClean="0"/>
              <a:t>?</a:t>
            </a:r>
          </a:p>
          <a:p>
            <a:pPr marL="514350" lvl="0" indent="-514350">
              <a:buAutoNum type="arabicPeriod"/>
            </a:pPr>
            <a:endParaRPr lang="en-US" dirty="0"/>
          </a:p>
          <a:p>
            <a:pPr marL="0" lvl="0" indent="0">
              <a:buNone/>
            </a:pPr>
            <a:r>
              <a:rPr lang="en-US" b="1" dirty="0" smtClean="0"/>
              <a:t>2. Internal </a:t>
            </a:r>
            <a:r>
              <a:rPr lang="en-US" b="1" dirty="0"/>
              <a:t>Political Logic-</a:t>
            </a:r>
            <a:r>
              <a:rPr lang="en-US" dirty="0"/>
              <a:t> administrators’ and legislators’ views, especially leadership, committees, caucus, president, policy networks</a:t>
            </a:r>
            <a:r>
              <a:rPr lang="en-US" dirty="0" smtClean="0"/>
              <a:t>.</a:t>
            </a:r>
          </a:p>
          <a:p>
            <a:pPr marL="0" lvl="0" indent="0">
              <a:buNone/>
            </a:pPr>
            <a:endParaRPr lang="en-US" dirty="0"/>
          </a:p>
          <a:p>
            <a:pPr marL="0" lvl="0" indent="0">
              <a:buNone/>
            </a:pPr>
            <a:r>
              <a:rPr lang="en-US" b="1" dirty="0" smtClean="0"/>
              <a:t>3. External </a:t>
            </a:r>
            <a:r>
              <a:rPr lang="en-US" b="1" dirty="0"/>
              <a:t>Political Logic -</a:t>
            </a:r>
            <a:r>
              <a:rPr lang="en-US" dirty="0"/>
              <a:t> public opinion, other executive agencies</a:t>
            </a:r>
          </a:p>
          <a:p>
            <a:endParaRPr lang="en-US" dirty="0"/>
          </a:p>
        </p:txBody>
      </p:sp>
    </p:spTree>
    <p:extLst>
      <p:ext uri="{BB962C8B-B14F-4D97-AF65-F5344CB8AC3E}">
        <p14:creationId xmlns:p14="http://schemas.microsoft.com/office/powerpoint/2010/main" val="3152100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4569</TotalTime>
  <Words>1285</Words>
  <Application>Microsoft Office PowerPoint</Application>
  <PresentationFormat>On-screen Show (4:3)</PresentationFormat>
  <Paragraphs>341</Paragraphs>
  <Slides>50</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50</vt:i4>
      </vt:variant>
    </vt:vector>
  </HeadingPairs>
  <TitlesOfParts>
    <vt:vector size="61" baseType="lpstr">
      <vt:lpstr>Batang</vt:lpstr>
      <vt:lpstr>맑은 고딕</vt:lpstr>
      <vt:lpstr>맑은 고딕</vt:lpstr>
      <vt:lpstr>Arial</vt:lpstr>
      <vt:lpstr>Calibri</vt:lpstr>
      <vt:lpstr>Cambria</vt:lpstr>
      <vt:lpstr>Times New Roman</vt:lpstr>
      <vt:lpstr>Office Theme</vt:lpstr>
      <vt:lpstr>Acrobat Document</vt:lpstr>
      <vt:lpstr>Worksheet</vt:lpstr>
      <vt:lpstr>Document</vt:lpstr>
      <vt:lpstr>16 Key Concepts </vt:lpstr>
      <vt:lpstr>PowerPoint Presentation</vt:lpstr>
      <vt:lpstr>PowerPoint Presentation</vt:lpstr>
      <vt:lpstr>PowerPoint Presentation</vt:lpstr>
      <vt:lpstr>PowerPoint Presentation</vt:lpstr>
      <vt:lpstr>PowerPoint Presentation</vt:lpstr>
      <vt:lpstr>1. Democracy and Alternative Perspectives of Democracy </vt:lpstr>
      <vt:lpstr>Defining democracy  is easy </vt:lpstr>
      <vt:lpstr>What’s the best known description of democracy? </vt:lpstr>
      <vt:lpstr>Universal Declaration of Human Rights sounds like “democracy” </vt:lpstr>
      <vt:lpstr>International Day of Democracy September 15 (since 2007) </vt:lpstr>
      <vt:lpstr>Alternative Perspectives of Democracy</vt:lpstr>
      <vt:lpstr>Most popular notion of Democracy</vt:lpstr>
      <vt:lpstr> Alternative interpretations of democracy</vt:lpstr>
      <vt:lpstr>Democracy (continued) </vt:lpstr>
      <vt:lpstr>Democratic results?</vt:lpstr>
      <vt:lpstr>PowerPoint Presentation</vt:lpstr>
      <vt:lpstr>2. What is Political Science? </vt:lpstr>
      <vt:lpstr>Subfields of Political Science</vt:lpstr>
      <vt:lpstr>PowerPoint Presentation</vt:lpstr>
      <vt:lpstr>Jefferson Quote on my Office Wall</vt:lpstr>
      <vt:lpstr>Jefferson plaque in my office:  </vt:lpstr>
      <vt:lpstr>Rotunda of Missouri Capitol </vt:lpstr>
      <vt:lpstr>Political Science</vt:lpstr>
      <vt:lpstr>3. Public Policy</vt:lpstr>
      <vt:lpstr>4. Policy analysis </vt:lpstr>
      <vt:lpstr>5. Policy making is problem solving </vt:lpstr>
      <vt:lpstr>6. Describe, explain, evaluate vs. advocate </vt:lpstr>
      <vt:lpstr>7. Normative vs. empirical, causal and prescriptive analysis/statements </vt:lpstr>
      <vt:lpstr>7a. Causal and Prescriptive </vt:lpstr>
      <vt:lpstr>8. process evaluation vs. product evaluation </vt:lpstr>
      <vt:lpstr>9. public goods vs. private goods compared to Common Pool Resource </vt:lpstr>
      <vt:lpstr>Common Pool Resource (CPR)</vt:lpstr>
      <vt:lpstr>10. tragedy of the commons</vt:lpstr>
      <vt:lpstr>11. Federalism </vt:lpstr>
      <vt:lpstr>89, 527  jurisdictions</vt:lpstr>
      <vt:lpstr>PowerPoint Presentation</vt:lpstr>
      <vt:lpstr>Advantages and disadvantages of federalism.  </vt:lpstr>
      <vt:lpstr>Alternative ways to assign policy making responsibility </vt:lpstr>
      <vt:lpstr>Woodrow Wilson is right</vt:lpstr>
      <vt:lpstr>12. General explanations, theories and models</vt:lpstr>
      <vt:lpstr>13. Levels of analysis</vt:lpstr>
      <vt:lpstr>14. Systems model </vt:lpstr>
      <vt:lpstr>A very general diagram of a systems model (but without impacts) </vt:lpstr>
      <vt:lpstr>Simple systems model of U.S. National government </vt:lpstr>
      <vt:lpstr>PowerPoint Presentation</vt:lpstr>
      <vt:lpstr>PowerPoint Presentation</vt:lpstr>
      <vt:lpstr> 15. Personal, economic, political, legal  and moral arguments   vs. policy arguments.  </vt:lpstr>
      <vt:lpstr>16. Politics shapes policy; policy motivates politics </vt:lpstr>
      <vt:lpstr>If 17, Three logics of Policy Subsystem policy-making </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Microsoft account</cp:lastModifiedBy>
  <cp:revision>116</cp:revision>
  <dcterms:created xsi:type="dcterms:W3CDTF">2011-05-03T11:57:17Z</dcterms:created>
  <dcterms:modified xsi:type="dcterms:W3CDTF">2014-03-28T21:29:16Z</dcterms:modified>
</cp:coreProperties>
</file>